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77" r:id="rId2"/>
    <p:sldId id="275" r:id="rId3"/>
    <p:sldId id="276" r:id="rId4"/>
    <p:sldId id="263" r:id="rId5"/>
    <p:sldId id="257" r:id="rId6"/>
    <p:sldId id="258" r:id="rId7"/>
    <p:sldId id="260" r:id="rId8"/>
    <p:sldId id="274" r:id="rId9"/>
    <p:sldId id="261" r:id="rId10"/>
    <p:sldId id="272" r:id="rId11"/>
    <p:sldId id="264" r:id="rId12"/>
    <p:sldId id="265" r:id="rId13"/>
    <p:sldId id="266" r:id="rId14"/>
    <p:sldId id="267" r:id="rId15"/>
    <p:sldId id="268" r:id="rId16"/>
    <p:sldId id="269" r:id="rId17"/>
    <p:sldId id="270" r:id="rId18"/>
    <p:sldId id="271" r:id="rId19"/>
    <p:sldId id="273"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B464"/>
    <a:srgbClr val="153F71"/>
    <a:srgbClr val="E8E8E8"/>
    <a:srgbClr val="09FEFF"/>
    <a:srgbClr val="F48023"/>
    <a:srgbClr val="FF6600"/>
    <a:srgbClr val="64C6C5"/>
    <a:srgbClr val="FCFCFC"/>
    <a:srgbClr val="FAC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p:restoredTop sz="80904"/>
  </p:normalViewPr>
  <p:slideViewPr>
    <p:cSldViewPr snapToGrid="0">
      <p:cViewPr varScale="1">
        <p:scale>
          <a:sx n="120" d="100"/>
          <a:sy n="120" d="100"/>
        </p:scale>
        <p:origin x="712" y="192"/>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76C1C-7790-034B-927A-20A01A1C5C20}" type="datetimeFigureOut">
              <a:rPr lang="en-US" smtClean="0"/>
              <a:t>7/10/24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923EB-E667-1349-ADDD-6203E0F85B88}" type="slidenum">
              <a:rPr lang="en-US" smtClean="0"/>
              <a:t>‹#›</a:t>
            </a:fld>
            <a:endParaRPr lang="en-US"/>
          </a:p>
        </p:txBody>
      </p:sp>
    </p:spTree>
    <p:extLst>
      <p:ext uri="{BB962C8B-B14F-4D97-AF65-F5344CB8AC3E}">
        <p14:creationId xmlns:p14="http://schemas.microsoft.com/office/powerpoint/2010/main" val="90672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23EB-E667-1349-ADDD-6203E0F85B88}" type="slidenum">
              <a:rPr lang="en-US" smtClean="0"/>
              <a:t>7</a:t>
            </a:fld>
            <a:endParaRPr lang="en-US"/>
          </a:p>
        </p:txBody>
      </p:sp>
    </p:spTree>
    <p:extLst>
      <p:ext uri="{BB962C8B-B14F-4D97-AF65-F5344CB8AC3E}">
        <p14:creationId xmlns:p14="http://schemas.microsoft.com/office/powerpoint/2010/main" val="167863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23EB-E667-1349-ADDD-6203E0F85B88}" type="slidenum">
              <a:rPr lang="en-US" smtClean="0"/>
              <a:t>10</a:t>
            </a:fld>
            <a:endParaRPr lang="en-US"/>
          </a:p>
        </p:txBody>
      </p:sp>
    </p:spTree>
    <p:extLst>
      <p:ext uri="{BB962C8B-B14F-4D97-AF65-F5344CB8AC3E}">
        <p14:creationId xmlns:p14="http://schemas.microsoft.com/office/powerpoint/2010/main" val="329004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first step of a journey is the hardest to take.</a:t>
            </a:r>
          </a:p>
        </p:txBody>
      </p:sp>
      <p:sp>
        <p:nvSpPr>
          <p:cNvPr id="4" name="Slide Number Placeholder 3"/>
          <p:cNvSpPr>
            <a:spLocks noGrp="1"/>
          </p:cNvSpPr>
          <p:nvPr>
            <p:ph type="sldNum" sz="quarter" idx="5"/>
          </p:nvPr>
        </p:nvSpPr>
        <p:spPr/>
        <p:txBody>
          <a:bodyPr/>
          <a:lstStyle/>
          <a:p>
            <a:fld id="{688923EB-E667-1349-ADDD-6203E0F85B88}" type="slidenum">
              <a:rPr lang="en-US" smtClean="0"/>
              <a:t>11</a:t>
            </a:fld>
            <a:endParaRPr lang="en-US"/>
          </a:p>
        </p:txBody>
      </p:sp>
    </p:spTree>
    <p:extLst>
      <p:ext uri="{BB962C8B-B14F-4D97-AF65-F5344CB8AC3E}">
        <p14:creationId xmlns:p14="http://schemas.microsoft.com/office/powerpoint/2010/main" val="111547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23EB-E667-1349-ADDD-6203E0F85B88}" type="slidenum">
              <a:rPr lang="en-US" smtClean="0"/>
              <a:t>12</a:t>
            </a:fld>
            <a:endParaRPr lang="en-US"/>
          </a:p>
        </p:txBody>
      </p:sp>
    </p:spTree>
    <p:extLst>
      <p:ext uri="{BB962C8B-B14F-4D97-AF65-F5344CB8AC3E}">
        <p14:creationId xmlns:p14="http://schemas.microsoft.com/office/powerpoint/2010/main" val="257085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23EB-E667-1349-ADDD-6203E0F85B88}" type="slidenum">
              <a:rPr lang="en-US" smtClean="0"/>
              <a:t>13</a:t>
            </a:fld>
            <a:endParaRPr lang="en-US"/>
          </a:p>
        </p:txBody>
      </p:sp>
    </p:spTree>
    <p:extLst>
      <p:ext uri="{BB962C8B-B14F-4D97-AF65-F5344CB8AC3E}">
        <p14:creationId xmlns:p14="http://schemas.microsoft.com/office/powerpoint/2010/main" val="408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923EB-E667-1349-ADDD-6203E0F85B88}" type="slidenum">
              <a:rPr lang="en-US" smtClean="0"/>
              <a:t>14</a:t>
            </a:fld>
            <a:endParaRPr lang="en-US"/>
          </a:p>
        </p:txBody>
      </p:sp>
    </p:spTree>
    <p:extLst>
      <p:ext uri="{BB962C8B-B14F-4D97-AF65-F5344CB8AC3E}">
        <p14:creationId xmlns:p14="http://schemas.microsoft.com/office/powerpoint/2010/main" val="2816194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**UD Health Insurance provides free virtual therapy sessions with therapists off campus.</a:t>
            </a:r>
          </a:p>
        </p:txBody>
      </p:sp>
      <p:sp>
        <p:nvSpPr>
          <p:cNvPr id="4" name="Slide Number Placeholder 3"/>
          <p:cNvSpPr>
            <a:spLocks noGrp="1"/>
          </p:cNvSpPr>
          <p:nvPr>
            <p:ph type="sldNum" sz="quarter" idx="5"/>
          </p:nvPr>
        </p:nvSpPr>
        <p:spPr/>
        <p:txBody>
          <a:bodyPr/>
          <a:lstStyle/>
          <a:p>
            <a:fld id="{688923EB-E667-1349-ADDD-6203E0F85B88}" type="slidenum">
              <a:rPr lang="en-US" smtClean="0"/>
              <a:t>16</a:t>
            </a:fld>
            <a:endParaRPr lang="en-US"/>
          </a:p>
        </p:txBody>
      </p:sp>
    </p:spTree>
    <p:extLst>
      <p:ext uri="{BB962C8B-B14F-4D97-AF65-F5344CB8AC3E}">
        <p14:creationId xmlns:p14="http://schemas.microsoft.com/office/powerpoint/2010/main" val="147248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Navigating the </a:t>
            </a:r>
          </a:p>
        </p:txBody>
      </p:sp>
      <p:sp>
        <p:nvSpPr>
          <p:cNvPr id="4" name="Slide Number Placeholder 3"/>
          <p:cNvSpPr>
            <a:spLocks noGrp="1"/>
          </p:cNvSpPr>
          <p:nvPr>
            <p:ph type="sldNum" sz="quarter" idx="5"/>
          </p:nvPr>
        </p:nvSpPr>
        <p:spPr/>
        <p:txBody>
          <a:bodyPr/>
          <a:lstStyle/>
          <a:p>
            <a:fld id="{688923EB-E667-1349-ADDD-6203E0F85B88}" type="slidenum">
              <a:rPr lang="en-US" smtClean="0"/>
              <a:t>17</a:t>
            </a:fld>
            <a:endParaRPr lang="en-US"/>
          </a:p>
        </p:txBody>
      </p:sp>
    </p:spTree>
    <p:extLst>
      <p:ext uri="{BB962C8B-B14F-4D97-AF65-F5344CB8AC3E}">
        <p14:creationId xmlns:p14="http://schemas.microsoft.com/office/powerpoint/2010/main" val="332250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89C4-35B8-6368-D356-F873B4B8C8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F62171-A384-35FB-4BE0-93B3C5708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3F001-AB12-DDD5-1D8C-E95BD7022EB4}"/>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5" name="Footer Placeholder 4">
            <a:extLst>
              <a:ext uri="{FF2B5EF4-FFF2-40B4-BE49-F238E27FC236}">
                <a16:creationId xmlns:a16="http://schemas.microsoft.com/office/drawing/2014/main" id="{B030F47B-A623-9750-714A-B28234B86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1A0F9-CD75-0F73-6A89-A2B013AEB570}"/>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3106018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2C4C-0990-F0B3-D198-B80D5252C9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3FB3CC-28B9-1731-D70F-5CE0B85EA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6EA29-A988-CCFB-5B00-C9E98BA282A1}"/>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5" name="Footer Placeholder 4">
            <a:extLst>
              <a:ext uri="{FF2B5EF4-FFF2-40B4-BE49-F238E27FC236}">
                <a16:creationId xmlns:a16="http://schemas.microsoft.com/office/drawing/2014/main" id="{2A6A02B7-1AF8-4047-EAA7-CCDC77C65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87213-4147-1EE8-753C-0186815A97EE}"/>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1499548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6AF3F2-401C-72AC-FB6F-1C90F51B0B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6167AF-999A-48D8-A35F-80722EA9C5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73D8A-D4CB-CD62-3F2C-549435F4857F}"/>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5" name="Footer Placeholder 4">
            <a:extLst>
              <a:ext uri="{FF2B5EF4-FFF2-40B4-BE49-F238E27FC236}">
                <a16:creationId xmlns:a16="http://schemas.microsoft.com/office/drawing/2014/main" id="{ECA0C6C0-9401-71F2-6FCB-B42D7451D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8D9EF-774E-BBD5-FA81-DBD50A0E6288}"/>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42596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FFD4-CA86-83AF-5AAD-924F06664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FD8B66-5874-DBC9-C28F-B60FE9337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B70F1-E352-F945-66CF-E5EBBFD23497}"/>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5" name="Footer Placeholder 4">
            <a:extLst>
              <a:ext uri="{FF2B5EF4-FFF2-40B4-BE49-F238E27FC236}">
                <a16:creationId xmlns:a16="http://schemas.microsoft.com/office/drawing/2014/main" id="{A09341EE-37D9-14A8-C842-37C99E3FF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4D9C1-1F1E-E476-1C6F-D2D3D585D885}"/>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246538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79099-190A-62A8-1215-804E4FBC7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67DB6-712E-F169-C925-3D41A312F1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C5EF4F-9DC9-D71F-1608-DDD9FC4C2AEF}"/>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5" name="Footer Placeholder 4">
            <a:extLst>
              <a:ext uri="{FF2B5EF4-FFF2-40B4-BE49-F238E27FC236}">
                <a16:creationId xmlns:a16="http://schemas.microsoft.com/office/drawing/2014/main" id="{7221D490-B418-B2EB-A76C-A807B48AA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7A9CC-0F1E-4CB8-3F09-34CE7E60ED95}"/>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175478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DD5F-C491-3B43-0E51-65877D3A0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9C4782-2832-64BC-5663-8D99DA6624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C74D53-CBEA-D459-5DE0-341ED4552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654211-D214-7BF7-D806-C02172A8752C}"/>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6" name="Footer Placeholder 5">
            <a:extLst>
              <a:ext uri="{FF2B5EF4-FFF2-40B4-BE49-F238E27FC236}">
                <a16:creationId xmlns:a16="http://schemas.microsoft.com/office/drawing/2014/main" id="{BF0BC3D2-F814-11B3-8F22-9769700D0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798FC-E34E-2C52-2E35-C968A411620F}"/>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418266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3E10-10DB-29CF-E97D-0AE5D51FF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61F80F-2CF5-7CA3-CD20-91AAC994C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DB9D6F-5F49-08B0-BA9D-D786D9E67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B49B45-058F-DD64-2376-15EA341C5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C8CE5-745C-EA62-3E09-58DA35962B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A4CEB-2E86-2D1D-1486-B05892A61FCC}"/>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8" name="Footer Placeholder 7">
            <a:extLst>
              <a:ext uri="{FF2B5EF4-FFF2-40B4-BE49-F238E27FC236}">
                <a16:creationId xmlns:a16="http://schemas.microsoft.com/office/drawing/2014/main" id="{19450C77-5376-6BD7-DEC3-C60D6B5E6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1802FA-5654-5EFA-43F5-33BBEF7B3F85}"/>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196109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10420-E85E-01B6-C1CF-66573F939A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4C506-CD3C-9B58-210A-23AEA2733813}"/>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4" name="Footer Placeholder 3">
            <a:extLst>
              <a:ext uri="{FF2B5EF4-FFF2-40B4-BE49-F238E27FC236}">
                <a16:creationId xmlns:a16="http://schemas.microsoft.com/office/drawing/2014/main" id="{9F452A85-D816-F9C0-1F5A-1645C73F30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46BACA-C0FF-15BB-2637-2010E470EFB6}"/>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4045655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5185E0-2303-703D-D095-35B6E480BB81}"/>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3" name="Footer Placeholder 2">
            <a:extLst>
              <a:ext uri="{FF2B5EF4-FFF2-40B4-BE49-F238E27FC236}">
                <a16:creationId xmlns:a16="http://schemas.microsoft.com/office/drawing/2014/main" id="{48B89547-5C7D-6688-D355-5FD84B65B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A93AAD-45C9-9171-2D9D-AC2DFF31B21F}"/>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107769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0CED-3903-AE81-F01A-2A31E2C40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880322-C78C-EC87-A59C-E49FA75FE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41113-B70E-CC40-1F95-CB791D9C7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33D4B6-6FDF-7AD9-112A-2D9581E82369}"/>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6" name="Footer Placeholder 5">
            <a:extLst>
              <a:ext uri="{FF2B5EF4-FFF2-40B4-BE49-F238E27FC236}">
                <a16:creationId xmlns:a16="http://schemas.microsoft.com/office/drawing/2014/main" id="{0F86ED51-D0F7-B98E-92D1-4ED8FC877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61E9C-EFBC-D642-6A8B-6C6911320CA2}"/>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185478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ED1E-8DB4-6E9B-6BE2-5A45737C9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20F57-6282-6F6F-9C8A-57174A4E1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89ABB-5F72-8F54-7520-0F8206095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38BD8-B8C2-D22A-EA92-1B679756A0A8}"/>
              </a:ext>
            </a:extLst>
          </p:cNvPr>
          <p:cNvSpPr>
            <a:spLocks noGrp="1"/>
          </p:cNvSpPr>
          <p:nvPr>
            <p:ph type="dt" sz="half" idx="10"/>
          </p:nvPr>
        </p:nvSpPr>
        <p:spPr/>
        <p:txBody>
          <a:bodyPr/>
          <a:lstStyle/>
          <a:p>
            <a:fld id="{7FC4A0E6-D0BC-AF43-AEA8-DB6CE2204D83}" type="datetimeFigureOut">
              <a:rPr lang="en-US" smtClean="0"/>
              <a:t>7/10/24</a:t>
            </a:fld>
            <a:endParaRPr lang="en-US"/>
          </a:p>
        </p:txBody>
      </p:sp>
      <p:sp>
        <p:nvSpPr>
          <p:cNvPr id="6" name="Footer Placeholder 5">
            <a:extLst>
              <a:ext uri="{FF2B5EF4-FFF2-40B4-BE49-F238E27FC236}">
                <a16:creationId xmlns:a16="http://schemas.microsoft.com/office/drawing/2014/main" id="{93BC88AA-4728-2FC6-78B4-DD0C8E92F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63A48-0DE2-FF51-E576-8534A74F403E}"/>
              </a:ext>
            </a:extLst>
          </p:cNvPr>
          <p:cNvSpPr>
            <a:spLocks noGrp="1"/>
          </p:cNvSpPr>
          <p:nvPr>
            <p:ph type="sldNum" sz="quarter" idx="12"/>
          </p:nvPr>
        </p:nvSpPr>
        <p:spPr/>
        <p:txBody>
          <a:bodyPr/>
          <a:lstStyle/>
          <a:p>
            <a:fld id="{7AB4683B-7A83-D747-8B94-B95175897D71}" type="slidenum">
              <a:rPr lang="en-US" smtClean="0"/>
              <a:t>‹#›</a:t>
            </a:fld>
            <a:endParaRPr lang="en-US"/>
          </a:p>
        </p:txBody>
      </p:sp>
    </p:spTree>
    <p:extLst>
      <p:ext uri="{BB962C8B-B14F-4D97-AF65-F5344CB8AC3E}">
        <p14:creationId xmlns:p14="http://schemas.microsoft.com/office/powerpoint/2010/main" val="160152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F3BC8-D972-31F3-2241-290AEB8D1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8DF98-6A03-483E-CED5-168B5E10C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5FEAB-F4C7-B617-E91A-BAFBE2E6D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C4A0E6-D0BC-AF43-AEA8-DB6CE2204D83}" type="datetimeFigureOut">
              <a:rPr lang="en-US" smtClean="0"/>
              <a:t>7/10/24</a:t>
            </a:fld>
            <a:endParaRPr lang="en-US"/>
          </a:p>
        </p:txBody>
      </p:sp>
      <p:sp>
        <p:nvSpPr>
          <p:cNvPr id="5" name="Footer Placeholder 4">
            <a:extLst>
              <a:ext uri="{FF2B5EF4-FFF2-40B4-BE49-F238E27FC236}">
                <a16:creationId xmlns:a16="http://schemas.microsoft.com/office/drawing/2014/main" id="{F2CEDB5B-B184-A758-A221-98D712CD6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588161-D621-0C21-5BBC-EE1FDF47C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B4683B-7A83-D747-8B94-B95175897D71}" type="slidenum">
              <a:rPr lang="en-US" smtClean="0"/>
              <a:t>‹#›</a:t>
            </a:fld>
            <a:endParaRPr lang="en-US"/>
          </a:p>
        </p:txBody>
      </p:sp>
    </p:spTree>
    <p:extLst>
      <p:ext uri="{BB962C8B-B14F-4D97-AF65-F5344CB8AC3E}">
        <p14:creationId xmlns:p14="http://schemas.microsoft.com/office/powerpoint/2010/main" val="1554001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image" Target="../media/image19.jpg"/><Relationship Id="rId10" Type="http://schemas.openxmlformats.org/officeDocument/2006/relationships/slide" Target="slide16.xml"/><Relationship Id="rId4" Type="http://schemas.openxmlformats.org/officeDocument/2006/relationships/slide" Target="slide11.xml"/><Relationship Id="rId9" Type="http://schemas.openxmlformats.org/officeDocument/2006/relationships/slide" Target="slide15.xml"/><Relationship Id="rId14" Type="http://schemas.openxmlformats.org/officeDocument/2006/relationships/hyperlink" Target="mailto:counseling@udallas.edu?subject=Wellness%20Mapping%20Steps%20Question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9.jpg"/><Relationship Id="rId10" Type="http://schemas.openxmlformats.org/officeDocument/2006/relationships/slide" Target="slide19.xml"/><Relationship Id="rId4" Type="http://schemas.openxmlformats.org/officeDocument/2006/relationships/slide" Target="slide10.xml"/><Relationship Id="rId9" Type="http://schemas.openxmlformats.org/officeDocument/2006/relationships/hyperlink" Target="https://udallas.edu/life-at-ud/health-wellness/counseling-center/wellnessmap/Step1.php"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7.jpeg"/><Relationship Id="rId18" Type="http://schemas.openxmlformats.org/officeDocument/2006/relationships/image" Target="../media/image31.emf"/><Relationship Id="rId3" Type="http://schemas.openxmlformats.org/officeDocument/2006/relationships/image" Target="../media/image21.jpeg"/><Relationship Id="rId21" Type="http://schemas.openxmlformats.org/officeDocument/2006/relationships/image" Target="../media/image33.emf"/><Relationship Id="rId7" Type="http://schemas.openxmlformats.org/officeDocument/2006/relationships/slide" Target="slide10.xml"/><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jpeg"/><Relationship Id="rId20" Type="http://schemas.openxmlformats.org/officeDocument/2006/relationships/hyperlink" Target="https://udallas.edu/life-at-ud/student-activities/campus-activities-board/campus-activities-board-events/index.php" TargetMode="Externa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5.jpeg"/><Relationship Id="rId5" Type="http://schemas.openxmlformats.org/officeDocument/2006/relationships/image" Target="../media/image23.emf"/><Relationship Id="rId15" Type="http://schemas.openxmlformats.org/officeDocument/2006/relationships/image" Target="../media/image28.png"/><Relationship Id="rId10" Type="http://schemas.openxmlformats.org/officeDocument/2006/relationships/hyperlink" Target="https://udallas.edu/life-at-ud/health-wellness/counseling-center/wellnessmap/step2.php" TargetMode="External"/><Relationship Id="rId19" Type="http://schemas.openxmlformats.org/officeDocument/2006/relationships/image" Target="../media/image32.emf"/><Relationship Id="rId4" Type="http://schemas.openxmlformats.org/officeDocument/2006/relationships/hyperlink" Target="https://udallas.edu/life-at-ud/student-clubs-organizations/" TargetMode="External"/><Relationship Id="rId9" Type="http://schemas.openxmlformats.org/officeDocument/2006/relationships/image" Target="../media/image9.png"/><Relationship Id="rId14" Type="http://schemas.openxmlformats.org/officeDocument/2006/relationships/hyperlink" Target="https://udallas.edu/academics/colleges-schools/college-of-liberal-arts/first-generation-students/small-groups.php" TargetMode="External"/><Relationship Id="rId22" Type="http://schemas.openxmlformats.org/officeDocument/2006/relationships/slide" Target="slide19.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jpeg"/><Relationship Id="rId7" Type="http://schemas.openxmlformats.org/officeDocument/2006/relationships/hyperlink" Target="https://udallas.edu/life-at-ud/health-wellness/counseling-center/wellnessmap/Step3.php"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9.jpg"/><Relationship Id="rId4" Type="http://schemas.openxmlformats.org/officeDocument/2006/relationships/slide" Target="slide10.xml"/><Relationship Id="rId9"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openxmlformats.org/officeDocument/2006/relationships/hyperlink" Target="https://udallas.edu/life-at-ud/health-wellness/counseling-center/wellnessmap/Step4.php" TargetMode="External"/><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9.jpg"/><Relationship Id="rId4" Type="http://schemas.openxmlformats.org/officeDocument/2006/relationships/slide" Target="slide10.xml"/><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emf"/><Relationship Id="rId3" Type="http://schemas.openxmlformats.org/officeDocument/2006/relationships/slide" Target="slide10.xml"/><Relationship Id="rId7" Type="http://schemas.openxmlformats.org/officeDocument/2006/relationships/hyperlink" Target="https://udallas.edu/life-at-ud/health-wellness/counseling-center/wellnessmap/Step5.php" TargetMode="External"/><Relationship Id="rId12" Type="http://schemas.openxmlformats.org/officeDocument/2006/relationships/image" Target="../media/image41.em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0.emf"/><Relationship Id="rId5" Type="http://schemas.openxmlformats.org/officeDocument/2006/relationships/image" Target="../media/image21.jpeg"/><Relationship Id="rId10" Type="http://schemas.openxmlformats.org/officeDocument/2006/relationships/image" Target="../media/image39.emf"/><Relationship Id="rId4" Type="http://schemas.openxmlformats.org/officeDocument/2006/relationships/image" Target="../media/image19.jpg"/><Relationship Id="rId9" Type="http://schemas.openxmlformats.org/officeDocument/2006/relationships/image" Target="../media/image38.emf"/><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hyperlink" Target="https://udallas.edu/life-at-ud/health-wellness/counseling-center/wellnessmap/Step6.php" TargetMode="External"/><Relationship Id="rId13"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47.emf"/><Relationship Id="rId17" Type="http://schemas.openxmlformats.org/officeDocument/2006/relationships/image" Target="../media/image51.emf"/><Relationship Id="rId2" Type="http://schemas.openxmlformats.org/officeDocument/2006/relationships/notesSlide" Target="../notesSlides/notesSlide7.xml"/><Relationship Id="rId16" Type="http://schemas.openxmlformats.org/officeDocument/2006/relationships/image" Target="../media/image50.emf"/><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46.emf"/><Relationship Id="rId5" Type="http://schemas.openxmlformats.org/officeDocument/2006/relationships/image" Target="../media/image19.jpg"/><Relationship Id="rId15" Type="http://schemas.openxmlformats.org/officeDocument/2006/relationships/slide" Target="slide19.xml"/><Relationship Id="rId10" Type="http://schemas.openxmlformats.org/officeDocument/2006/relationships/image" Target="../media/image45.emf"/><Relationship Id="rId4" Type="http://schemas.openxmlformats.org/officeDocument/2006/relationships/slide" Target="slide10.xml"/><Relationship Id="rId9" Type="http://schemas.openxmlformats.org/officeDocument/2006/relationships/image" Target="../media/image44.png"/><Relationship Id="rId14" Type="http://schemas.openxmlformats.org/officeDocument/2006/relationships/image" Target="../media/image49.emf"/></Relationships>
</file>

<file path=ppt/slides/_rels/slide17.xml.rels><?xml version="1.0" encoding="UTF-8" standalone="yes"?>
<Relationships xmlns="http://schemas.openxmlformats.org/package/2006/relationships"><Relationship Id="rId8" Type="http://schemas.openxmlformats.org/officeDocument/2006/relationships/hyperlink" Target="https://udallas.edu/life-at-ud/health-wellness/counseling-center/wellnessmap/Step7.php" TargetMode="External"/><Relationship Id="rId13" Type="http://schemas.openxmlformats.org/officeDocument/2006/relationships/image" Target="../media/image57.png"/><Relationship Id="rId18" Type="http://schemas.openxmlformats.org/officeDocument/2006/relationships/slide" Target="slide19.xml"/><Relationship Id="rId3" Type="http://schemas.openxmlformats.org/officeDocument/2006/relationships/image" Target="../media/image52.png"/><Relationship Id="rId7" Type="http://schemas.openxmlformats.org/officeDocument/2006/relationships/image" Target="../media/image9.png"/><Relationship Id="rId12" Type="http://schemas.openxmlformats.org/officeDocument/2006/relationships/image" Target="../media/image56.png"/><Relationship Id="rId17" Type="http://schemas.microsoft.com/office/2007/relationships/hdphoto" Target="../media/hdphoto2.wdp"/><Relationship Id="rId2" Type="http://schemas.openxmlformats.org/officeDocument/2006/relationships/notesSlide" Target="../notesSlides/notesSlide8.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55.jpeg"/><Relationship Id="rId5" Type="http://schemas.openxmlformats.org/officeDocument/2006/relationships/image" Target="../media/image19.jp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slide" Target="slide10.xml"/><Relationship Id="rId9" Type="http://schemas.openxmlformats.org/officeDocument/2006/relationships/image" Target="../media/image53.jpe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hyperlink" Target="https://udallas.edu/red-folder.php" TargetMode="External"/><Relationship Id="rId5" Type="http://schemas.openxmlformats.org/officeDocument/2006/relationships/image" Target="../media/image21.jpeg"/><Relationship Id="rId4" Type="http://schemas.openxmlformats.org/officeDocument/2006/relationships/image" Target="../media/image19.jp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mailto:counseling@udallas.edu"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unsplash.com/photos/asphalt-road-between-trees-IUY_3DvM__w?utm_content=creditCopyText&amp;utm_medium=referral&amp;utm_source=unsplash" TargetMode="External"/><Relationship Id="rId7" Type="http://schemas.openxmlformats.org/officeDocument/2006/relationships/hyperlink" Target="https://unsplash.com/photos/low-angle-photo-of-person-walking-on-frosted-staircase-I95_6sicXdo?utm_content=creditCopyText&amp;utm_medium=referral&amp;utm_source=unsplash" TargetMode="External"/><Relationship Id="rId2" Type="http://schemas.openxmlformats.org/officeDocument/2006/relationships/hyperlink" Target="https://unsplash.com/@foxxmd?utm_content=creditCopyText&amp;utm_medium=referral&amp;utm_source=unsplash" TargetMode="External"/><Relationship Id="rId1" Type="http://schemas.openxmlformats.org/officeDocument/2006/relationships/slideLayout" Target="../slideLayouts/slideLayout7.xml"/><Relationship Id="rId6" Type="http://schemas.openxmlformats.org/officeDocument/2006/relationships/hyperlink" Target="https://unsplash.com/@christopher__burns?utm_content=creditCopyText&amp;utm_medium=referral&amp;utm_source=unsplash" TargetMode="External"/><Relationship Id="rId5" Type="http://schemas.openxmlformats.org/officeDocument/2006/relationships/hyperlink" Target="https://unsplash.com/photos/four-person-hands-wrap-around-shoulders-while-looking-at-sunset-PGnqT0rXWLs?utm_content=creditCopyText&amp;utm_medium=referral&amp;utm_source=unsplash" TargetMode="External"/><Relationship Id="rId4" Type="http://schemas.openxmlformats.org/officeDocument/2006/relationships/hyperlink" Target="https://unsplash.com/@wildlittlethingsphoto?utm_content=creditCopyText&amp;utm_medium=referral&amp;utm_source=unsplash" TargetMode="Externa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12.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udallas.edu/life-at-ud/health-wellness/counseling-center/wellnessmap/WellnessScreen.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F4E1B8-D698-B13B-0EF4-BCEC882AC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38F1FA9-C0CC-722F-E67A-3AB9611EAA8A}"/>
              </a:ext>
            </a:extLst>
          </p:cNvPr>
          <p:cNvSpPr/>
          <p:nvPr/>
        </p:nvSpPr>
        <p:spPr>
          <a:xfrm>
            <a:off x="1630326" y="2652822"/>
            <a:ext cx="8931348" cy="1552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533EF0C-5F88-0748-7455-67FB29BD7E63}"/>
              </a:ext>
            </a:extLst>
          </p:cNvPr>
          <p:cNvPicPr>
            <a:picLocks noChangeAspect="1"/>
          </p:cNvPicPr>
          <p:nvPr/>
        </p:nvPicPr>
        <p:blipFill>
          <a:blip r:embed="rId3"/>
          <a:stretch>
            <a:fillRect/>
          </a:stretch>
        </p:blipFill>
        <p:spPr>
          <a:xfrm>
            <a:off x="2209800" y="3001312"/>
            <a:ext cx="7772400" cy="855371"/>
          </a:xfrm>
          <a:prstGeom prst="rect">
            <a:avLst/>
          </a:prstGeom>
        </p:spPr>
      </p:pic>
    </p:spTree>
    <p:extLst>
      <p:ext uri="{BB962C8B-B14F-4D97-AF65-F5344CB8AC3E}">
        <p14:creationId xmlns:p14="http://schemas.microsoft.com/office/powerpoint/2010/main" val="3347451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91C5504-2A24-A9A2-B064-6AA97F6BA6AC}"/>
              </a:ext>
            </a:extLst>
          </p:cNvPr>
          <p:cNvPicPr>
            <a:picLocks noChangeAspect="1"/>
          </p:cNvPicPr>
          <p:nvPr/>
        </p:nvPicPr>
        <p:blipFill rotWithShape="1">
          <a:blip r:embed="rId3">
            <a:alphaModFix/>
          </a:blip>
          <a:srcRect t="19445" r="5220" b="42912"/>
          <a:stretch/>
        </p:blipFill>
        <p:spPr>
          <a:xfrm>
            <a:off x="0" y="-19879"/>
            <a:ext cx="12192000" cy="6877879"/>
          </a:xfrm>
          <a:prstGeom prst="rect">
            <a:avLst/>
          </a:prstGeom>
        </p:spPr>
      </p:pic>
      <p:pic>
        <p:nvPicPr>
          <p:cNvPr id="8" name="Picture 7" descr="A diagram of steps to a higher level of progress&#10;&#10;Description automatically generated with medium confidence">
            <a:hlinkClick r:id="rId4" action="ppaction://hlinksldjump"/>
            <a:extLst>
              <a:ext uri="{FF2B5EF4-FFF2-40B4-BE49-F238E27FC236}">
                <a16:creationId xmlns:a16="http://schemas.microsoft.com/office/drawing/2014/main" id="{8CDB64FA-9487-15A0-8B3D-192D79E0D2D2}"/>
              </a:ext>
            </a:extLst>
          </p:cNvPr>
          <p:cNvPicPr>
            <a:picLocks noChangeAspect="1"/>
          </p:cNvPicPr>
          <p:nvPr/>
        </p:nvPicPr>
        <p:blipFill rotWithShape="1">
          <a:blip r:embed="rId5"/>
          <a:srcRect t="70601" r="87508"/>
          <a:stretch/>
        </p:blipFill>
        <p:spPr>
          <a:xfrm>
            <a:off x="869495" y="4805264"/>
            <a:ext cx="1284065" cy="2042576"/>
          </a:xfrm>
          <a:prstGeom prst="rect">
            <a:avLst/>
          </a:prstGeom>
          <a:effectLst>
            <a:outerShdw blurRad="457546" dist="38100" dir="2700000" algn="tl" rotWithShape="0">
              <a:prstClr val="black"/>
            </a:outerShdw>
          </a:effectLst>
        </p:spPr>
      </p:pic>
      <p:pic>
        <p:nvPicPr>
          <p:cNvPr id="9" name="Picture 8" descr="A diagram of steps to a higher level of progress&#10;&#10;Description automatically generated with medium confidence">
            <a:hlinkClick r:id="rId6" action="ppaction://hlinksldjump"/>
            <a:extLst>
              <a:ext uri="{FF2B5EF4-FFF2-40B4-BE49-F238E27FC236}">
                <a16:creationId xmlns:a16="http://schemas.microsoft.com/office/drawing/2014/main" id="{C2B12176-F870-E7A0-C091-CF41FD64B3E4}"/>
              </a:ext>
            </a:extLst>
          </p:cNvPr>
          <p:cNvPicPr>
            <a:picLocks noChangeAspect="1"/>
          </p:cNvPicPr>
          <p:nvPr/>
        </p:nvPicPr>
        <p:blipFill rotWithShape="1">
          <a:blip r:embed="rId5"/>
          <a:srcRect l="12492" t="60743" r="75016" b="10193"/>
          <a:stretch/>
        </p:blipFill>
        <p:spPr>
          <a:xfrm>
            <a:off x="2157502" y="4131876"/>
            <a:ext cx="1284066" cy="2019300"/>
          </a:xfrm>
          <a:prstGeom prst="rect">
            <a:avLst/>
          </a:prstGeom>
          <a:effectLst>
            <a:outerShdw blurRad="457546" dist="38100" dir="2700000" algn="tl" rotWithShape="0">
              <a:prstClr val="black"/>
            </a:outerShdw>
          </a:effectLst>
        </p:spPr>
      </p:pic>
      <p:pic>
        <p:nvPicPr>
          <p:cNvPr id="10" name="Picture 9" descr="A diagram of steps to a higher level of progress&#10;&#10;Description automatically generated with medium confidence">
            <a:hlinkClick r:id="rId7" action="ppaction://hlinksldjump"/>
            <a:extLst>
              <a:ext uri="{FF2B5EF4-FFF2-40B4-BE49-F238E27FC236}">
                <a16:creationId xmlns:a16="http://schemas.microsoft.com/office/drawing/2014/main" id="{C1C62A41-D9D4-E351-773C-F54B068A0905}"/>
              </a:ext>
            </a:extLst>
          </p:cNvPr>
          <p:cNvPicPr>
            <a:picLocks noChangeAspect="1"/>
          </p:cNvPicPr>
          <p:nvPr/>
        </p:nvPicPr>
        <p:blipFill rotWithShape="1">
          <a:blip r:embed="rId5"/>
          <a:srcRect l="24984" t="50450" r="62524" b="20293"/>
          <a:stretch/>
        </p:blipFill>
        <p:spPr>
          <a:xfrm>
            <a:off x="3443072" y="3428252"/>
            <a:ext cx="1284066" cy="2032672"/>
          </a:xfrm>
          <a:prstGeom prst="rect">
            <a:avLst/>
          </a:prstGeom>
          <a:effectLst>
            <a:outerShdw blurRad="457546" dist="38100" dir="2700000" algn="tl" rotWithShape="0">
              <a:prstClr val="black"/>
            </a:outerShdw>
          </a:effectLst>
        </p:spPr>
      </p:pic>
      <p:pic>
        <p:nvPicPr>
          <p:cNvPr id="11" name="Picture 10" descr="A diagram of steps to a higher level of progress&#10;&#10;Description automatically generated with medium confidence">
            <a:hlinkClick r:id="rId8" action="ppaction://hlinksldjump"/>
            <a:extLst>
              <a:ext uri="{FF2B5EF4-FFF2-40B4-BE49-F238E27FC236}">
                <a16:creationId xmlns:a16="http://schemas.microsoft.com/office/drawing/2014/main" id="{BE7683AD-E05E-6080-75E8-EF428ED7B60D}"/>
              </a:ext>
            </a:extLst>
          </p:cNvPr>
          <p:cNvPicPr>
            <a:picLocks noChangeAspect="1"/>
          </p:cNvPicPr>
          <p:nvPr/>
        </p:nvPicPr>
        <p:blipFill rotWithShape="1">
          <a:blip r:embed="rId5"/>
          <a:srcRect l="37476" t="40352" r="50032" b="30392"/>
          <a:stretch/>
        </p:blipFill>
        <p:spPr>
          <a:xfrm>
            <a:off x="4728642" y="2738000"/>
            <a:ext cx="1284066" cy="2032672"/>
          </a:xfrm>
          <a:prstGeom prst="rect">
            <a:avLst/>
          </a:prstGeom>
          <a:effectLst>
            <a:outerShdw blurRad="457546" dist="38100" dir="2700000" algn="tl" rotWithShape="0">
              <a:prstClr val="black"/>
            </a:outerShdw>
          </a:effectLst>
        </p:spPr>
      </p:pic>
      <p:pic>
        <p:nvPicPr>
          <p:cNvPr id="12" name="Picture 11" descr="A diagram of steps to a higher level of progress&#10;&#10;Description automatically generated with medium confidence">
            <a:hlinkClick r:id="rId9" action="ppaction://hlinksldjump"/>
            <a:extLst>
              <a:ext uri="{FF2B5EF4-FFF2-40B4-BE49-F238E27FC236}">
                <a16:creationId xmlns:a16="http://schemas.microsoft.com/office/drawing/2014/main" id="{749791C0-906D-5F06-E94F-50A3A9091966}"/>
              </a:ext>
            </a:extLst>
          </p:cNvPr>
          <p:cNvPicPr>
            <a:picLocks noChangeAspect="1"/>
          </p:cNvPicPr>
          <p:nvPr/>
        </p:nvPicPr>
        <p:blipFill rotWithShape="1">
          <a:blip r:embed="rId5"/>
          <a:srcRect l="50032" t="30503" r="37883" b="40426"/>
          <a:stretch/>
        </p:blipFill>
        <p:spPr>
          <a:xfrm>
            <a:off x="6014745" y="2065110"/>
            <a:ext cx="1242203" cy="2019765"/>
          </a:xfrm>
          <a:prstGeom prst="rect">
            <a:avLst/>
          </a:prstGeom>
          <a:effectLst>
            <a:outerShdw blurRad="457546" dist="38100" dir="2700000" algn="tl" rotWithShape="0">
              <a:prstClr val="black"/>
            </a:outerShdw>
          </a:effectLst>
        </p:spPr>
      </p:pic>
      <p:pic>
        <p:nvPicPr>
          <p:cNvPr id="13" name="Picture 12" descr="A diagram of steps to a higher level of progress&#10;&#10;Description automatically generated with medium confidence">
            <a:hlinkClick r:id="rId10" action="ppaction://hlinksldjump"/>
            <a:extLst>
              <a:ext uri="{FF2B5EF4-FFF2-40B4-BE49-F238E27FC236}">
                <a16:creationId xmlns:a16="http://schemas.microsoft.com/office/drawing/2014/main" id="{3A03E6B5-04AD-2B37-9382-11475301EC2F}"/>
              </a:ext>
            </a:extLst>
          </p:cNvPr>
          <p:cNvPicPr>
            <a:picLocks noChangeAspect="1"/>
          </p:cNvPicPr>
          <p:nvPr/>
        </p:nvPicPr>
        <p:blipFill rotWithShape="1">
          <a:blip r:embed="rId5"/>
          <a:srcRect l="62740" t="20283" r="25175" b="50460"/>
          <a:stretch/>
        </p:blipFill>
        <p:spPr>
          <a:xfrm>
            <a:off x="7255521" y="1366400"/>
            <a:ext cx="1242202" cy="2032673"/>
          </a:xfrm>
          <a:prstGeom prst="rect">
            <a:avLst/>
          </a:prstGeom>
          <a:effectLst>
            <a:outerShdw blurRad="457546" dist="38100" dir="2700000" algn="tl" rotWithShape="0">
              <a:prstClr val="black"/>
            </a:outerShdw>
          </a:effectLst>
        </p:spPr>
      </p:pic>
      <p:pic>
        <p:nvPicPr>
          <p:cNvPr id="14" name="Picture 13" descr="A diagram of steps to a higher level of progress&#10;&#10;Description automatically generated with medium confidence">
            <a:hlinkClick r:id="rId11" action="ppaction://hlinksldjump"/>
            <a:extLst>
              <a:ext uri="{FF2B5EF4-FFF2-40B4-BE49-F238E27FC236}">
                <a16:creationId xmlns:a16="http://schemas.microsoft.com/office/drawing/2014/main" id="{0414BC8B-CFC3-D4B4-26B4-0DBA8FF2C574}"/>
              </a:ext>
            </a:extLst>
          </p:cNvPr>
          <p:cNvPicPr>
            <a:picLocks noChangeAspect="1"/>
          </p:cNvPicPr>
          <p:nvPr/>
        </p:nvPicPr>
        <p:blipFill rotWithShape="1">
          <a:blip r:embed="rId5"/>
          <a:srcRect l="75035" t="10249" r="12515" b="60494"/>
          <a:stretch/>
        </p:blipFill>
        <p:spPr>
          <a:xfrm>
            <a:off x="8497484" y="680600"/>
            <a:ext cx="1279682" cy="2032672"/>
          </a:xfrm>
          <a:prstGeom prst="rect">
            <a:avLst/>
          </a:prstGeom>
          <a:effectLst>
            <a:outerShdw blurRad="457546" dist="38100" dir="2700000" algn="tl" rotWithShape="0">
              <a:prstClr val="black"/>
            </a:outerShdw>
          </a:effectLst>
        </p:spPr>
      </p:pic>
      <p:pic>
        <p:nvPicPr>
          <p:cNvPr id="15" name="Picture 14" descr="A diagram of steps to a higher level of progress&#10;&#10;Description automatically generated with medium confidence">
            <a:hlinkClick r:id="rId12" action="ppaction://hlinksldjump"/>
            <a:extLst>
              <a:ext uri="{FF2B5EF4-FFF2-40B4-BE49-F238E27FC236}">
                <a16:creationId xmlns:a16="http://schemas.microsoft.com/office/drawing/2014/main" id="{C481EE13-DD57-6CB4-0B7D-47099EB1B1AD}"/>
              </a:ext>
            </a:extLst>
          </p:cNvPr>
          <p:cNvPicPr>
            <a:picLocks noChangeAspect="1"/>
          </p:cNvPicPr>
          <p:nvPr/>
        </p:nvPicPr>
        <p:blipFill rotWithShape="1">
          <a:blip r:embed="rId5"/>
          <a:srcRect l="87508" b="70744"/>
          <a:stretch/>
        </p:blipFill>
        <p:spPr>
          <a:xfrm>
            <a:off x="9778910" y="-19878"/>
            <a:ext cx="1284066" cy="2032672"/>
          </a:xfrm>
          <a:prstGeom prst="rect">
            <a:avLst/>
          </a:prstGeom>
          <a:solidFill>
            <a:schemeClr val="accent2"/>
          </a:solidFill>
          <a:effectLst>
            <a:outerShdw blurRad="457546" dist="38100" dir="2700000" algn="tl" rotWithShape="0">
              <a:prstClr val="black"/>
            </a:outerShdw>
          </a:effectLst>
        </p:spPr>
      </p:pic>
      <p:sp>
        <p:nvSpPr>
          <p:cNvPr id="18" name="TextBox 17">
            <a:extLst>
              <a:ext uri="{FF2B5EF4-FFF2-40B4-BE49-F238E27FC236}">
                <a16:creationId xmlns:a16="http://schemas.microsoft.com/office/drawing/2014/main" id="{63618DC1-4873-8F2C-FCA7-E71FB2BBDD44}"/>
              </a:ext>
            </a:extLst>
          </p:cNvPr>
          <p:cNvSpPr txBox="1"/>
          <p:nvPr/>
        </p:nvSpPr>
        <p:spPr>
          <a:xfrm>
            <a:off x="2889118" y="116140"/>
            <a:ext cx="5265437" cy="1446550"/>
          </a:xfrm>
          <a:prstGeom prst="rect">
            <a:avLst/>
          </a:prstGeom>
          <a:noFill/>
        </p:spPr>
        <p:txBody>
          <a:bodyPr wrap="square">
            <a:spAutoFit/>
          </a:bodyPr>
          <a:lstStyle/>
          <a:p>
            <a:r>
              <a:rPr lang="en-US" sz="3600" b="1" i="1" dirty="0">
                <a:solidFill>
                  <a:schemeClr val="accent1"/>
                </a:solidFill>
                <a:latin typeface="Montserrat" pitchFamily="2" charset="77"/>
              </a:rPr>
              <a:t>AND NOW…</a:t>
            </a:r>
          </a:p>
          <a:p>
            <a:endParaRPr lang="en-US" sz="1600" b="1" i="1" dirty="0">
              <a:solidFill>
                <a:schemeClr val="accent1"/>
              </a:solidFill>
              <a:latin typeface="Montserrat" pitchFamily="2" charset="77"/>
            </a:endParaRPr>
          </a:p>
          <a:p>
            <a:r>
              <a:rPr lang="en-US" sz="3600" b="1" i="1" dirty="0">
                <a:solidFill>
                  <a:schemeClr val="accent1"/>
                </a:solidFill>
                <a:latin typeface="Montserrat" pitchFamily="2" charset="77"/>
              </a:rPr>
              <a:t>FIND YOUR STEP!</a:t>
            </a:r>
            <a:endParaRPr lang="en-US" sz="3600" dirty="0">
              <a:solidFill>
                <a:schemeClr val="accent1"/>
              </a:solidFill>
            </a:endParaRPr>
          </a:p>
        </p:txBody>
      </p:sp>
      <p:sp>
        <p:nvSpPr>
          <p:cNvPr id="19" name="TextBox 18">
            <a:extLst>
              <a:ext uri="{FF2B5EF4-FFF2-40B4-BE49-F238E27FC236}">
                <a16:creationId xmlns:a16="http://schemas.microsoft.com/office/drawing/2014/main" id="{5EAF7FD2-5BF6-4BE8-3B38-895B9700961F}"/>
              </a:ext>
            </a:extLst>
          </p:cNvPr>
          <p:cNvSpPr txBox="1"/>
          <p:nvPr/>
        </p:nvSpPr>
        <p:spPr>
          <a:xfrm>
            <a:off x="2792157" y="1566689"/>
            <a:ext cx="4736923" cy="369332"/>
          </a:xfrm>
          <a:prstGeom prst="rect">
            <a:avLst/>
          </a:prstGeom>
          <a:noFill/>
          <a:scene3d>
            <a:camera prst="orthographicFront">
              <a:rot lat="0" lon="600000" rev="0"/>
            </a:camera>
            <a:lightRig rig="threePt" dir="t"/>
          </a:scene3d>
        </p:spPr>
        <p:txBody>
          <a:bodyPr wrap="square">
            <a:spAutoFit/>
          </a:bodyPr>
          <a:lstStyle/>
          <a:p>
            <a:r>
              <a:rPr lang="en-US" i="1" dirty="0">
                <a:solidFill>
                  <a:schemeClr val="accent1"/>
                </a:solidFill>
                <a:latin typeface="Montserrat" pitchFamily="2" charset="77"/>
              </a:rPr>
              <a:t>Click on a step to learn more.</a:t>
            </a:r>
            <a:endParaRPr lang="en-US" dirty="0">
              <a:solidFill>
                <a:schemeClr val="accent1"/>
              </a:solidFill>
            </a:endParaRPr>
          </a:p>
        </p:txBody>
      </p:sp>
      <p:pic>
        <p:nvPicPr>
          <p:cNvPr id="21" name="Picture 20">
            <a:extLst>
              <a:ext uri="{FF2B5EF4-FFF2-40B4-BE49-F238E27FC236}">
                <a16:creationId xmlns:a16="http://schemas.microsoft.com/office/drawing/2014/main" id="{3A162807-8387-D046-3DEA-0D6DAAF73A05}"/>
              </a:ext>
            </a:extLst>
          </p:cNvPr>
          <p:cNvPicPr>
            <a:picLocks noChangeAspect="1"/>
          </p:cNvPicPr>
          <p:nvPr/>
        </p:nvPicPr>
        <p:blipFill>
          <a:blip r:embed="rId13"/>
          <a:srcRect/>
          <a:stretch/>
        </p:blipFill>
        <p:spPr>
          <a:xfrm>
            <a:off x="6909539" y="6057430"/>
            <a:ext cx="4953712" cy="545166"/>
          </a:xfrm>
          <a:prstGeom prst="rect">
            <a:avLst/>
          </a:prstGeom>
        </p:spPr>
      </p:pic>
      <p:sp>
        <p:nvSpPr>
          <p:cNvPr id="28" name="TextBox 27">
            <a:extLst>
              <a:ext uri="{FF2B5EF4-FFF2-40B4-BE49-F238E27FC236}">
                <a16:creationId xmlns:a16="http://schemas.microsoft.com/office/drawing/2014/main" id="{989C808B-6AD6-FA1C-8D06-2E01B9B9D66A}"/>
              </a:ext>
            </a:extLst>
          </p:cNvPr>
          <p:cNvSpPr txBox="1"/>
          <p:nvPr/>
        </p:nvSpPr>
        <p:spPr>
          <a:xfrm>
            <a:off x="7624158" y="4322912"/>
            <a:ext cx="4309503" cy="923330"/>
          </a:xfrm>
          <a:prstGeom prst="rect">
            <a:avLst/>
          </a:prstGeom>
          <a:noFill/>
          <a:scene3d>
            <a:camera prst="orthographicFront">
              <a:rot lat="0" lon="600000" rev="0"/>
            </a:camera>
            <a:lightRig rig="threePt" dir="t"/>
          </a:scene3d>
        </p:spPr>
        <p:txBody>
          <a:bodyPr wrap="square">
            <a:spAutoFit/>
          </a:bodyPr>
          <a:lstStyle/>
          <a:p>
            <a:r>
              <a:rPr lang="en-US" i="1" dirty="0">
                <a:solidFill>
                  <a:srgbClr val="0070C0"/>
                </a:solidFill>
                <a:latin typeface="Montserrat" pitchFamily="2" charset="77"/>
              </a:rPr>
              <a:t>Contact our </a:t>
            </a:r>
            <a:r>
              <a:rPr lang="en-US" i="1" dirty="0">
                <a:solidFill>
                  <a:srgbClr val="0070C0"/>
                </a:solidFill>
                <a:latin typeface="Montserrat" pitchFamily="2" charset="77"/>
                <a:hlinkClick r:id="rId14">
                  <a:extLst>
                    <a:ext uri="{A12FA001-AC4F-418D-AE19-62706E023703}">
                      <ahyp:hlinkClr xmlns:ahyp="http://schemas.microsoft.com/office/drawing/2018/hyperlinkcolor" val="tx"/>
                    </a:ext>
                  </a:extLst>
                </a:hlinkClick>
              </a:rPr>
              <a:t>Case Manager</a:t>
            </a:r>
            <a:r>
              <a:rPr lang="en-US" i="1" dirty="0">
                <a:solidFill>
                  <a:srgbClr val="0070C0"/>
                </a:solidFill>
                <a:latin typeface="Montserrat" pitchFamily="2" charset="77"/>
              </a:rPr>
              <a:t> if you have more questions or need assistance</a:t>
            </a:r>
            <a:endParaRPr lang="en-US" dirty="0">
              <a:solidFill>
                <a:srgbClr val="0070C0"/>
              </a:solidFill>
            </a:endParaRPr>
          </a:p>
        </p:txBody>
      </p:sp>
    </p:spTree>
    <p:extLst>
      <p:ext uri="{BB962C8B-B14F-4D97-AF65-F5344CB8AC3E}">
        <p14:creationId xmlns:p14="http://schemas.microsoft.com/office/powerpoint/2010/main" val="126102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5F28AB9-3073-A732-7256-C474FD9085F7}"/>
              </a:ext>
            </a:extLst>
          </p:cNvPr>
          <p:cNvSpPr/>
          <p:nvPr/>
        </p:nvSpPr>
        <p:spPr>
          <a:xfrm>
            <a:off x="0" y="1844850"/>
            <a:ext cx="12192000" cy="5013150"/>
          </a:xfrm>
          <a:prstGeom prst="rect">
            <a:avLst/>
          </a:prstGeom>
          <a:gradFill flip="none" rotWithShape="1">
            <a:gsLst>
              <a:gs pos="78000">
                <a:srgbClr val="66DF72"/>
              </a:gs>
              <a:gs pos="21000">
                <a:srgbClr val="2A805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text on a black background&#10;&#10;Description automatically generated">
            <a:extLst>
              <a:ext uri="{FF2B5EF4-FFF2-40B4-BE49-F238E27FC236}">
                <a16:creationId xmlns:a16="http://schemas.microsoft.com/office/drawing/2014/main" id="{8CEDE3BC-F7C1-E68E-33EE-4D1466D7D72D}"/>
              </a:ext>
            </a:extLst>
          </p:cNvPr>
          <p:cNvPicPr>
            <a:picLocks noChangeAspect="1"/>
          </p:cNvPicPr>
          <p:nvPr/>
        </p:nvPicPr>
        <p:blipFill>
          <a:blip r:embed="rId3"/>
          <a:stretch>
            <a:fillRect/>
          </a:stretch>
        </p:blipFill>
        <p:spPr>
          <a:xfrm>
            <a:off x="222422" y="220250"/>
            <a:ext cx="7772400" cy="1214437"/>
          </a:xfrm>
          <a:prstGeom prst="rect">
            <a:avLst/>
          </a:prstGeom>
        </p:spPr>
      </p:pic>
      <p:sp>
        <p:nvSpPr>
          <p:cNvPr id="31" name="Rounded Rectangle 30">
            <a:hlinkClick r:id="rId4" action="ppaction://hlinksldjump"/>
            <a:extLst>
              <a:ext uri="{FF2B5EF4-FFF2-40B4-BE49-F238E27FC236}">
                <a16:creationId xmlns:a16="http://schemas.microsoft.com/office/drawing/2014/main" id="{5BB5C2EF-F59A-D966-8F91-BF8CD7D4A584}"/>
              </a:ext>
            </a:extLst>
          </p:cNvPr>
          <p:cNvSpPr/>
          <p:nvPr/>
        </p:nvSpPr>
        <p:spPr>
          <a:xfrm>
            <a:off x="9724912" y="129092"/>
            <a:ext cx="2355926" cy="1506070"/>
          </a:xfrm>
          <a:prstGeom prst="round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diagram of steps to a higher level of progress&#10;&#10;Description automatically generated with medium confidence">
            <a:hlinkClick r:id="rId4" action="ppaction://hlinksldjump"/>
            <a:extLst>
              <a:ext uri="{FF2B5EF4-FFF2-40B4-BE49-F238E27FC236}">
                <a16:creationId xmlns:a16="http://schemas.microsoft.com/office/drawing/2014/main" id="{3B9F1335-D1D9-B861-9B7A-956293EA8139}"/>
              </a:ext>
            </a:extLst>
          </p:cNvPr>
          <p:cNvPicPr>
            <a:picLocks noChangeAspect="1"/>
          </p:cNvPicPr>
          <p:nvPr/>
        </p:nvPicPr>
        <p:blipFill>
          <a:blip r:embed="rId5"/>
          <a:stretch>
            <a:fillRect/>
          </a:stretch>
        </p:blipFill>
        <p:spPr>
          <a:xfrm>
            <a:off x="10172858" y="338780"/>
            <a:ext cx="1796720" cy="1214437"/>
          </a:xfrm>
          <a:prstGeom prst="rect">
            <a:avLst/>
          </a:prstGeom>
        </p:spPr>
      </p:pic>
      <p:sp>
        <p:nvSpPr>
          <p:cNvPr id="26" name="TextBox 25">
            <a:extLst>
              <a:ext uri="{FF2B5EF4-FFF2-40B4-BE49-F238E27FC236}">
                <a16:creationId xmlns:a16="http://schemas.microsoft.com/office/drawing/2014/main" id="{3DFF1E6F-451C-339A-CD04-827CF9B9E4F0}"/>
              </a:ext>
            </a:extLst>
          </p:cNvPr>
          <p:cNvSpPr txBox="1"/>
          <p:nvPr/>
        </p:nvSpPr>
        <p:spPr>
          <a:xfrm>
            <a:off x="9724912" y="338780"/>
            <a:ext cx="1796719" cy="338554"/>
          </a:xfrm>
          <a:prstGeom prst="rect">
            <a:avLst/>
          </a:prstGeom>
          <a:noFill/>
        </p:spPr>
        <p:txBody>
          <a:bodyPr wrap="square" rtlCol="0">
            <a:spAutoFit/>
          </a:bodyPr>
          <a:lstStyle/>
          <a:p>
            <a:r>
              <a:rPr lang="en-US" sz="1600" dirty="0">
                <a:solidFill>
                  <a:schemeClr val="accent6"/>
                </a:solidFill>
                <a:latin typeface="Myriad Pro Light" panose="020B0403030403020204" pitchFamily="34" charset="0"/>
              </a:rPr>
              <a:t>Back to ALL STEPS</a:t>
            </a:r>
          </a:p>
        </p:txBody>
      </p:sp>
      <p:pic>
        <p:nvPicPr>
          <p:cNvPr id="35"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133FB44D-A5D8-96CE-F27B-65090664C33F}"/>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357F291-0F32-C015-016E-A2BF25455ABB}"/>
              </a:ext>
            </a:extLst>
          </p:cNvPr>
          <p:cNvSpPr txBox="1"/>
          <p:nvPr/>
        </p:nvSpPr>
        <p:spPr>
          <a:xfrm>
            <a:off x="1265745" y="1064114"/>
            <a:ext cx="6028267" cy="646331"/>
          </a:xfrm>
          <a:prstGeom prst="rect">
            <a:avLst/>
          </a:prstGeom>
          <a:noFill/>
        </p:spPr>
        <p:txBody>
          <a:bodyPr wrap="square" rtlCol="0">
            <a:spAutoFit/>
          </a:bodyPr>
          <a:lstStyle/>
          <a:p>
            <a:r>
              <a:rPr lang="en-US" dirty="0">
                <a:solidFill>
                  <a:schemeClr val="accent6"/>
                </a:solidFill>
                <a:latin typeface="Myriad Pro Light" panose="020B0403030403020204" pitchFamily="34" charset="0"/>
              </a:rPr>
              <a:t>Eat, sleep, move, and study well. Take care of yourself and find delight in your life.</a:t>
            </a:r>
          </a:p>
        </p:txBody>
      </p:sp>
      <p:pic>
        <p:nvPicPr>
          <p:cNvPr id="2" name="Picture 1">
            <a:extLst>
              <a:ext uri="{FF2B5EF4-FFF2-40B4-BE49-F238E27FC236}">
                <a16:creationId xmlns:a16="http://schemas.microsoft.com/office/drawing/2014/main" id="{4A92F21C-B0A6-4D1A-29F2-921AC868946F}"/>
              </a:ext>
            </a:extLst>
          </p:cNvPr>
          <p:cNvPicPr>
            <a:picLocks noChangeAspect="1"/>
          </p:cNvPicPr>
          <p:nvPr/>
        </p:nvPicPr>
        <p:blipFill rotWithShape="1">
          <a:blip r:embed="rId7">
            <a:alphaModFix/>
          </a:blip>
          <a:srcRect l="63366"/>
          <a:stretch/>
        </p:blipFill>
        <p:spPr>
          <a:xfrm>
            <a:off x="10174688" y="6189708"/>
            <a:ext cx="1794890" cy="539200"/>
          </a:xfrm>
          <a:prstGeom prst="rect">
            <a:avLst/>
          </a:prstGeom>
        </p:spPr>
      </p:pic>
      <p:pic>
        <p:nvPicPr>
          <p:cNvPr id="5" name="Picture 4" descr="A group of colorful pointers with text&#10;&#10;Description automatically generated">
            <a:extLst>
              <a:ext uri="{FF2B5EF4-FFF2-40B4-BE49-F238E27FC236}">
                <a16:creationId xmlns:a16="http://schemas.microsoft.com/office/drawing/2014/main" id="{D8D6FFB8-771A-12CA-830B-F8FB05BCCAB1}"/>
              </a:ext>
            </a:extLst>
          </p:cNvPr>
          <p:cNvPicPr>
            <a:picLocks noChangeAspect="1"/>
          </p:cNvPicPr>
          <p:nvPr/>
        </p:nvPicPr>
        <p:blipFill>
          <a:blip r:embed="rId8"/>
          <a:stretch>
            <a:fillRect/>
          </a:stretch>
        </p:blipFill>
        <p:spPr>
          <a:xfrm>
            <a:off x="1538987" y="3642826"/>
            <a:ext cx="6088498" cy="3037314"/>
          </a:xfrm>
          <a:prstGeom prst="rect">
            <a:avLst/>
          </a:prstGeom>
          <a:solidFill>
            <a:schemeClr val="bg1"/>
          </a:solidFill>
          <a:ln w="57150">
            <a:solidFill>
              <a:srgbClr val="153F71"/>
            </a:solidFill>
          </a:ln>
          <a:effectLst>
            <a:outerShdw blurRad="50800" dist="38100" dir="2700000" algn="tl" rotWithShape="0">
              <a:prstClr val="black">
                <a:alpha val="40000"/>
              </a:prstClr>
            </a:outerShdw>
          </a:effectLst>
        </p:spPr>
      </p:pic>
      <p:pic>
        <p:nvPicPr>
          <p:cNvPr id="6" name="Picture 5" descr="A diagram of steps to a higher level of progress&#10;&#10;Description automatically generated with medium confidence">
            <a:hlinkClick r:id="rId9"/>
            <a:extLst>
              <a:ext uri="{FF2B5EF4-FFF2-40B4-BE49-F238E27FC236}">
                <a16:creationId xmlns:a16="http://schemas.microsoft.com/office/drawing/2014/main" id="{D88A7506-6D35-A545-F43A-934E04D655D7}"/>
              </a:ext>
            </a:extLst>
          </p:cNvPr>
          <p:cNvPicPr>
            <a:picLocks noChangeAspect="1"/>
          </p:cNvPicPr>
          <p:nvPr/>
        </p:nvPicPr>
        <p:blipFill rotWithShape="1">
          <a:blip r:embed="rId5"/>
          <a:srcRect t="70601" r="87508"/>
          <a:stretch/>
        </p:blipFill>
        <p:spPr>
          <a:xfrm>
            <a:off x="9219484" y="2459772"/>
            <a:ext cx="2161489" cy="3438303"/>
          </a:xfrm>
          <a:prstGeom prst="rect">
            <a:avLst/>
          </a:prstGeom>
          <a:ln w="38100">
            <a:solidFill>
              <a:schemeClr val="accent6">
                <a:lumMod val="20000"/>
                <a:lumOff val="80000"/>
              </a:schemeClr>
            </a:solidFill>
          </a:ln>
          <a:effectLst>
            <a:outerShdw blurRad="457546" dist="38100" dir="2700000" algn="tl" rotWithShape="0">
              <a:prstClr val="black"/>
            </a:outerShdw>
          </a:effectLst>
        </p:spPr>
      </p:pic>
      <p:sp>
        <p:nvSpPr>
          <p:cNvPr id="7" name="TextBox 6">
            <a:extLst>
              <a:ext uri="{FF2B5EF4-FFF2-40B4-BE49-F238E27FC236}">
                <a16:creationId xmlns:a16="http://schemas.microsoft.com/office/drawing/2014/main" id="{DD89CEF7-A4A3-9A41-75B6-645885ED0040}"/>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sp>
        <p:nvSpPr>
          <p:cNvPr id="8" name="Rectangle 7">
            <a:extLst>
              <a:ext uri="{FF2B5EF4-FFF2-40B4-BE49-F238E27FC236}">
                <a16:creationId xmlns:a16="http://schemas.microsoft.com/office/drawing/2014/main" id="{D32D8017-1CA0-3064-BE0E-89157D6E207B}"/>
              </a:ext>
            </a:extLst>
          </p:cNvPr>
          <p:cNvSpPr/>
          <p:nvPr/>
        </p:nvSpPr>
        <p:spPr>
          <a:xfrm>
            <a:off x="570959" y="2015155"/>
            <a:ext cx="7928951" cy="1477328"/>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A206E7-61E7-8B2D-4D42-2A3DA00FA3F2}"/>
              </a:ext>
            </a:extLst>
          </p:cNvPr>
          <p:cNvSpPr txBox="1"/>
          <p:nvPr/>
        </p:nvSpPr>
        <p:spPr>
          <a:xfrm>
            <a:off x="666563" y="2002963"/>
            <a:ext cx="7833347" cy="1477328"/>
          </a:xfrm>
          <a:prstGeom prst="rect">
            <a:avLst/>
          </a:prstGeom>
          <a:noFill/>
          <a:effectLst/>
        </p:spPr>
        <p:txBody>
          <a:bodyPr wrap="square" rtlCol="0">
            <a:spAutoFit/>
          </a:bodyPr>
          <a:lstStyle/>
          <a:p>
            <a:r>
              <a:rPr lang="en-US" sz="1800" u="none" strike="noStrike" dirty="0">
                <a:solidFill>
                  <a:schemeClr val="accent6"/>
                </a:solidFill>
                <a:effectLst/>
                <a:latin typeface="Myriad Pro Light" panose="020B0403030403020204" pitchFamily="34" charset="0"/>
              </a:rPr>
              <a:t>Personal well-being practices improve quality of life by fostering positive emotions, satisfaction, and happiness: True self-actualization, building resilience, nurturing deep friendships, and learning to live fully. By being Purposefully Intentional, these practices encompass various aspects of life, including social relationships, physical health, and emotional well-being, all vital for a fulfilling life.</a:t>
            </a:r>
            <a:endParaRPr lang="en-US" dirty="0">
              <a:solidFill>
                <a:schemeClr val="accent6"/>
              </a:solidFill>
              <a:effectLst/>
              <a:latin typeface="Myriad Pro Light" panose="020B0403030403020204" pitchFamily="34" charset="0"/>
            </a:endParaRPr>
          </a:p>
        </p:txBody>
      </p:sp>
      <p:sp>
        <p:nvSpPr>
          <p:cNvPr id="13" name="TextBox 12">
            <a:extLst>
              <a:ext uri="{FF2B5EF4-FFF2-40B4-BE49-F238E27FC236}">
                <a16:creationId xmlns:a16="http://schemas.microsoft.com/office/drawing/2014/main" id="{4C2FFBAA-1109-CD46-5D5F-F6B231E533C6}"/>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10"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15" name="TextBox 14">
            <a:extLst>
              <a:ext uri="{FF2B5EF4-FFF2-40B4-BE49-F238E27FC236}">
                <a16:creationId xmlns:a16="http://schemas.microsoft.com/office/drawing/2014/main" id="{7826E3A5-2A9A-1070-8177-836F2E36D01F}"/>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3574476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52F311-C3D9-C301-387E-C8B46E22F57F}"/>
              </a:ext>
            </a:extLst>
          </p:cNvPr>
          <p:cNvSpPr/>
          <p:nvPr/>
        </p:nvSpPr>
        <p:spPr>
          <a:xfrm>
            <a:off x="0" y="1844850"/>
            <a:ext cx="12192000" cy="5013150"/>
          </a:xfrm>
          <a:prstGeom prst="rect">
            <a:avLst/>
          </a:prstGeom>
          <a:gradFill flip="none" rotWithShape="1">
            <a:gsLst>
              <a:gs pos="78000">
                <a:srgbClr val="30E2E6"/>
              </a:gs>
              <a:gs pos="21000">
                <a:srgbClr val="56C1C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EC85DB63-1A0E-1909-87C7-623A60FC08BB}"/>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hlinkClick r:id="rId4"/>
            <a:extLst>
              <a:ext uri="{FF2B5EF4-FFF2-40B4-BE49-F238E27FC236}">
                <a16:creationId xmlns:a16="http://schemas.microsoft.com/office/drawing/2014/main" id="{426F0E72-7C19-6E70-DFA6-22768184DF50}"/>
              </a:ext>
            </a:extLst>
          </p:cNvPr>
          <p:cNvPicPr>
            <a:picLocks noChangeAspect="1"/>
          </p:cNvPicPr>
          <p:nvPr/>
        </p:nvPicPr>
        <p:blipFill rotWithShape="1">
          <a:blip r:embed="rId5"/>
          <a:srcRect b="13122"/>
          <a:stretch/>
        </p:blipFill>
        <p:spPr>
          <a:xfrm>
            <a:off x="300271" y="3802254"/>
            <a:ext cx="1587500" cy="1312993"/>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B1677E58-5A73-C3A1-DFBA-DB5BA893786A}"/>
              </a:ext>
            </a:extLst>
          </p:cNvPr>
          <p:cNvPicPr>
            <a:picLocks noChangeAspect="1"/>
          </p:cNvPicPr>
          <p:nvPr/>
        </p:nvPicPr>
        <p:blipFill>
          <a:blip r:embed="rId6"/>
          <a:stretch>
            <a:fillRect/>
          </a:stretch>
        </p:blipFill>
        <p:spPr>
          <a:xfrm>
            <a:off x="222422" y="260021"/>
            <a:ext cx="7772400" cy="1133475"/>
          </a:xfrm>
          <a:prstGeom prst="rect">
            <a:avLst/>
          </a:prstGeom>
        </p:spPr>
      </p:pic>
      <p:sp>
        <p:nvSpPr>
          <p:cNvPr id="2" name="Rounded Rectangle 1">
            <a:hlinkClick r:id="rId7" action="ppaction://hlinksldjump"/>
            <a:extLst>
              <a:ext uri="{FF2B5EF4-FFF2-40B4-BE49-F238E27FC236}">
                <a16:creationId xmlns:a16="http://schemas.microsoft.com/office/drawing/2014/main" id="{E6EDFFF2-C49F-2162-4105-E2643F01547C}"/>
              </a:ext>
            </a:extLst>
          </p:cNvPr>
          <p:cNvSpPr/>
          <p:nvPr/>
        </p:nvSpPr>
        <p:spPr>
          <a:xfrm>
            <a:off x="9724912" y="129092"/>
            <a:ext cx="2355926" cy="1506070"/>
          </a:xfrm>
          <a:prstGeom prst="roundRect">
            <a:avLst/>
          </a:prstGeom>
          <a:solidFill>
            <a:schemeClr val="bg1"/>
          </a:solidFill>
          <a:ln>
            <a:solidFill>
              <a:srgbClr val="64C6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7" action="ppaction://hlinksldjump"/>
            <a:extLst>
              <a:ext uri="{FF2B5EF4-FFF2-40B4-BE49-F238E27FC236}">
                <a16:creationId xmlns:a16="http://schemas.microsoft.com/office/drawing/2014/main" id="{68941CF7-122D-E0D5-9471-695F40D5DD87}"/>
              </a:ext>
            </a:extLst>
          </p:cNvPr>
          <p:cNvPicPr>
            <a:picLocks noChangeAspect="1"/>
          </p:cNvPicPr>
          <p:nvPr/>
        </p:nvPicPr>
        <p:blipFill>
          <a:blip r:embed="rId8"/>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C1BBF99D-3EA9-CFFD-4FE9-0C272EA9557A}"/>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64C6C5"/>
                </a:solidFill>
                <a:latin typeface="Myriad Pro Light" panose="020B0403030403020204" pitchFamily="34" charset="0"/>
              </a:rPr>
              <a:t>Back to ALL STEPS</a:t>
            </a:r>
          </a:p>
        </p:txBody>
      </p:sp>
      <p:sp>
        <p:nvSpPr>
          <p:cNvPr id="12" name="TextBox 11">
            <a:extLst>
              <a:ext uri="{FF2B5EF4-FFF2-40B4-BE49-F238E27FC236}">
                <a16:creationId xmlns:a16="http://schemas.microsoft.com/office/drawing/2014/main" id="{1DB5D696-F196-6B21-24A1-67AD646B996D}"/>
              </a:ext>
            </a:extLst>
          </p:cNvPr>
          <p:cNvSpPr txBox="1"/>
          <p:nvPr/>
        </p:nvSpPr>
        <p:spPr>
          <a:xfrm>
            <a:off x="1147214" y="1064114"/>
            <a:ext cx="6028267" cy="646331"/>
          </a:xfrm>
          <a:prstGeom prst="rect">
            <a:avLst/>
          </a:prstGeom>
          <a:noFill/>
        </p:spPr>
        <p:txBody>
          <a:bodyPr wrap="square" rtlCol="0">
            <a:spAutoFit/>
          </a:bodyPr>
          <a:lstStyle/>
          <a:p>
            <a:r>
              <a:rPr lang="en-US" dirty="0">
                <a:solidFill>
                  <a:srgbClr val="64C6C5"/>
                </a:solidFill>
                <a:latin typeface="Myriad Pro Light" panose="020B0403030403020204" pitchFamily="34" charset="0"/>
              </a:rPr>
              <a:t>Community provides a sense of belonging and support, allowing greater ability to cope with life struggles.</a:t>
            </a:r>
          </a:p>
        </p:txBody>
      </p:sp>
      <p:pic>
        <p:nvPicPr>
          <p:cNvPr id="3" name="Picture 2">
            <a:extLst>
              <a:ext uri="{FF2B5EF4-FFF2-40B4-BE49-F238E27FC236}">
                <a16:creationId xmlns:a16="http://schemas.microsoft.com/office/drawing/2014/main" id="{B2ED9D56-6928-6A7A-7EFC-516E8057C722}"/>
              </a:ext>
            </a:extLst>
          </p:cNvPr>
          <p:cNvPicPr>
            <a:picLocks noChangeAspect="1"/>
          </p:cNvPicPr>
          <p:nvPr/>
        </p:nvPicPr>
        <p:blipFill rotWithShape="1">
          <a:blip r:embed="rId9">
            <a:alphaModFix/>
          </a:blip>
          <a:srcRect l="63366"/>
          <a:stretch/>
        </p:blipFill>
        <p:spPr>
          <a:xfrm>
            <a:off x="10174688" y="6189708"/>
            <a:ext cx="1794890" cy="539200"/>
          </a:xfrm>
          <a:prstGeom prst="rect">
            <a:avLst/>
          </a:prstGeom>
        </p:spPr>
      </p:pic>
      <p:pic>
        <p:nvPicPr>
          <p:cNvPr id="7" name="Picture 6" descr="A diagram of steps to a higher level of progress&#10;&#10;Description automatically generated with medium confidence">
            <a:hlinkClick r:id="rId10"/>
            <a:extLst>
              <a:ext uri="{FF2B5EF4-FFF2-40B4-BE49-F238E27FC236}">
                <a16:creationId xmlns:a16="http://schemas.microsoft.com/office/drawing/2014/main" id="{EAEA727B-552C-CB3B-F271-593F13AC8C56}"/>
              </a:ext>
            </a:extLst>
          </p:cNvPr>
          <p:cNvPicPr>
            <a:picLocks noChangeAspect="1"/>
          </p:cNvPicPr>
          <p:nvPr/>
        </p:nvPicPr>
        <p:blipFill rotWithShape="1">
          <a:blip r:embed="rId8"/>
          <a:srcRect l="12475" t="60604" r="75033" b="9997"/>
          <a:stretch/>
        </p:blipFill>
        <p:spPr>
          <a:xfrm>
            <a:off x="9219484" y="2459772"/>
            <a:ext cx="2161489" cy="3438303"/>
          </a:xfrm>
          <a:prstGeom prst="rect">
            <a:avLst/>
          </a:prstGeom>
          <a:ln w="38100">
            <a:solidFill>
              <a:schemeClr val="accent4">
                <a:lumMod val="20000"/>
                <a:lumOff val="80000"/>
              </a:schemeClr>
            </a:solidFill>
          </a:ln>
          <a:effectLst>
            <a:outerShdw blurRad="457546" dist="38100" dir="2700000" algn="tl" rotWithShape="0">
              <a:prstClr val="black"/>
            </a:outerShdw>
          </a:effectLst>
        </p:spPr>
      </p:pic>
      <p:sp>
        <p:nvSpPr>
          <p:cNvPr id="9" name="TextBox 8">
            <a:extLst>
              <a:ext uri="{FF2B5EF4-FFF2-40B4-BE49-F238E27FC236}">
                <a16:creationId xmlns:a16="http://schemas.microsoft.com/office/drawing/2014/main" id="{18F0236A-6A9E-237C-D669-9E41646C7282}"/>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pic>
        <p:nvPicPr>
          <p:cNvPr id="1026" name="Picture 2" descr="UD Campus Activities Board | Instagram | Linktree">
            <a:extLst>
              <a:ext uri="{FF2B5EF4-FFF2-40B4-BE49-F238E27FC236}">
                <a16:creationId xmlns:a16="http://schemas.microsoft.com/office/drawing/2014/main" id="{38A49436-7213-8E7F-7D9E-528ADAC24A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538" y="2137317"/>
            <a:ext cx="1515078" cy="1515078"/>
          </a:xfrm>
          <a:prstGeom prst="rect">
            <a:avLst/>
          </a:prstGeom>
          <a:noFill/>
          <a:ln w="38100">
            <a:solidFill>
              <a:schemeClr val="tx2">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030" name="Picture 6" descr="Rec Programming">
            <a:extLst>
              <a:ext uri="{FF2B5EF4-FFF2-40B4-BE49-F238E27FC236}">
                <a16:creationId xmlns:a16="http://schemas.microsoft.com/office/drawing/2014/main" id="{20388CD8-5112-344B-A939-A6A65E1A29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7329" y="2132324"/>
            <a:ext cx="2011171" cy="1520071"/>
          </a:xfrm>
          <a:prstGeom prst="rect">
            <a:avLst/>
          </a:prstGeom>
          <a:noFill/>
          <a:ln w="38100">
            <a:solidFill>
              <a:schemeClr val="tx2">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032" name="Picture 8" descr="Focus Missionary – Careers for Language Majors">
            <a:extLst>
              <a:ext uri="{FF2B5EF4-FFF2-40B4-BE49-F238E27FC236}">
                <a16:creationId xmlns:a16="http://schemas.microsoft.com/office/drawing/2014/main" id="{BF2E528D-61BB-D4C6-AF02-2ABFAC38AC9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868" r="25820"/>
          <a:stretch/>
        </p:blipFill>
        <p:spPr bwMode="auto">
          <a:xfrm>
            <a:off x="2108788" y="3854983"/>
            <a:ext cx="1236151" cy="1235035"/>
          </a:xfrm>
          <a:prstGeom prst="rect">
            <a:avLst/>
          </a:prstGeom>
          <a:noFill/>
          <a:ln w="38100">
            <a:solidFill>
              <a:schemeClr val="tx2">
                <a:lumMod val="75000"/>
                <a:lumOff val="25000"/>
              </a:schemeClr>
            </a:solidFill>
          </a:ln>
          <a:extLst>
            <a:ext uri="{909E8E84-426E-40DD-AFC4-6F175D3DCCD1}">
              <a14:hiddenFill xmlns:a14="http://schemas.microsoft.com/office/drawing/2010/main">
                <a:solidFill>
                  <a:srgbClr val="FFFFFF"/>
                </a:solidFill>
              </a14:hiddenFill>
            </a:ext>
          </a:extLst>
        </p:spPr>
      </p:pic>
      <p:sp>
        <p:nvSpPr>
          <p:cNvPr id="11" name="Rectangle 10">
            <a:hlinkClick r:id="rId14"/>
            <a:extLst>
              <a:ext uri="{FF2B5EF4-FFF2-40B4-BE49-F238E27FC236}">
                <a16:creationId xmlns:a16="http://schemas.microsoft.com/office/drawing/2014/main" id="{ED7E74BD-B8EC-4050-3B30-9C3261C05B60}"/>
              </a:ext>
            </a:extLst>
          </p:cNvPr>
          <p:cNvSpPr/>
          <p:nvPr/>
        </p:nvSpPr>
        <p:spPr>
          <a:xfrm>
            <a:off x="3583779" y="5272292"/>
            <a:ext cx="2057732" cy="1343161"/>
          </a:xfrm>
          <a:prstGeom prst="rect">
            <a:avLst/>
          </a:prstGeom>
          <a:solidFill>
            <a:schemeClr val="bg1"/>
          </a:solid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Sponsorships - University of Dallas">
            <a:extLst>
              <a:ext uri="{FF2B5EF4-FFF2-40B4-BE49-F238E27FC236}">
                <a16:creationId xmlns:a16="http://schemas.microsoft.com/office/drawing/2014/main" id="{9934FD4D-90D6-989B-31F3-517FB9005C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6538" y="5272292"/>
            <a:ext cx="1474967" cy="1343161"/>
          </a:xfrm>
          <a:prstGeom prst="rect">
            <a:avLst/>
          </a:prstGeom>
          <a:noFill/>
          <a:ln w="38100">
            <a:solidFill>
              <a:schemeClr val="tx2">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036" name="Picture 12" descr="The Cap Bar - Southwest Dallas - Irving, TX">
            <a:extLst>
              <a:ext uri="{FF2B5EF4-FFF2-40B4-BE49-F238E27FC236}">
                <a16:creationId xmlns:a16="http://schemas.microsoft.com/office/drawing/2014/main" id="{89CA6577-30AF-3BBB-1118-74A1A76D4F2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71" t="27276" r="2640" b="13393"/>
          <a:stretch/>
        </p:blipFill>
        <p:spPr bwMode="auto">
          <a:xfrm>
            <a:off x="3583778" y="3851184"/>
            <a:ext cx="2011170" cy="1264063"/>
          </a:xfrm>
          <a:prstGeom prst="rect">
            <a:avLst/>
          </a:prstGeom>
          <a:noFill/>
          <a:ln w="38100">
            <a:solidFill>
              <a:schemeClr val="tx2">
                <a:lumMod val="75000"/>
                <a:lumOff val="25000"/>
              </a:schemeClr>
            </a:solid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593A161-7A23-D9C5-DB64-F87131A460B3}"/>
              </a:ext>
            </a:extLst>
          </p:cNvPr>
          <p:cNvSpPr/>
          <p:nvPr/>
        </p:nvSpPr>
        <p:spPr>
          <a:xfrm>
            <a:off x="2108788" y="5272292"/>
            <a:ext cx="1236151" cy="1343161"/>
          </a:xfrm>
          <a:prstGeom prst="rect">
            <a:avLst/>
          </a:prstGeom>
          <a:solidFill>
            <a:schemeClr val="bg1"/>
          </a:solid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and white shield with a star and hammers&#10;&#10;Description automatically generated">
            <a:extLst>
              <a:ext uri="{FF2B5EF4-FFF2-40B4-BE49-F238E27FC236}">
                <a16:creationId xmlns:a16="http://schemas.microsoft.com/office/drawing/2014/main" id="{751DFFF7-391F-3F17-3F79-2C2A4DE9E7FB}"/>
              </a:ext>
            </a:extLst>
          </p:cNvPr>
          <p:cNvPicPr>
            <a:picLocks noChangeAspect="1"/>
          </p:cNvPicPr>
          <p:nvPr/>
        </p:nvPicPr>
        <p:blipFill>
          <a:blip r:embed="rId17"/>
          <a:stretch>
            <a:fillRect/>
          </a:stretch>
        </p:blipFill>
        <p:spPr>
          <a:xfrm>
            <a:off x="2268247" y="5344005"/>
            <a:ext cx="853700" cy="1193702"/>
          </a:xfrm>
          <a:prstGeom prst="rect">
            <a:avLst/>
          </a:prstGeom>
        </p:spPr>
      </p:pic>
      <p:sp>
        <p:nvSpPr>
          <p:cNvPr id="26" name="Rectangle 25">
            <a:extLst>
              <a:ext uri="{FF2B5EF4-FFF2-40B4-BE49-F238E27FC236}">
                <a16:creationId xmlns:a16="http://schemas.microsoft.com/office/drawing/2014/main" id="{F2E47FE9-DAF8-6092-95A6-06A0B1F0F615}"/>
              </a:ext>
            </a:extLst>
          </p:cNvPr>
          <p:cNvSpPr/>
          <p:nvPr/>
        </p:nvSpPr>
        <p:spPr>
          <a:xfrm>
            <a:off x="5799929" y="2120675"/>
            <a:ext cx="2703788" cy="4494778"/>
          </a:xfrm>
          <a:prstGeom prst="rect">
            <a:avLst/>
          </a:prstGeom>
          <a:solidFill>
            <a:schemeClr val="bg1"/>
          </a:solid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497A450-DF76-90DA-49F2-F6FA06E6E80A}"/>
              </a:ext>
            </a:extLst>
          </p:cNvPr>
          <p:cNvSpPr txBox="1"/>
          <p:nvPr/>
        </p:nvSpPr>
        <p:spPr>
          <a:xfrm>
            <a:off x="5849502" y="3436139"/>
            <a:ext cx="2558955" cy="2123658"/>
          </a:xfrm>
          <a:prstGeom prst="rect">
            <a:avLst/>
          </a:prstGeom>
          <a:noFill/>
          <a:effectLst/>
        </p:spPr>
        <p:txBody>
          <a:bodyPr wrap="square" rtlCol="0">
            <a:spAutoFit/>
          </a:bodyPr>
          <a:lstStyle/>
          <a:p>
            <a:pPr algn="ctr"/>
            <a:r>
              <a:rPr lang="en-US" sz="4400" b="1" dirty="0">
                <a:solidFill>
                  <a:srgbClr val="64C6C5"/>
                </a:solidFill>
                <a:effectLst/>
                <a:latin typeface="Myriad Pro Cond" panose="020B0506030403020204" pitchFamily="34" charset="0"/>
              </a:rPr>
              <a:t>And</a:t>
            </a:r>
          </a:p>
          <a:p>
            <a:pPr algn="ctr"/>
            <a:r>
              <a:rPr lang="en-US" sz="4400" b="1" dirty="0">
                <a:solidFill>
                  <a:srgbClr val="64C6C5"/>
                </a:solidFill>
                <a:effectLst/>
                <a:latin typeface="Myriad Pro Cond" panose="020B0506030403020204" pitchFamily="34" charset="0"/>
              </a:rPr>
              <a:t>Much</a:t>
            </a:r>
          </a:p>
          <a:p>
            <a:pPr algn="ctr"/>
            <a:r>
              <a:rPr lang="en-US" sz="4400" b="1" dirty="0">
                <a:solidFill>
                  <a:srgbClr val="64C6C5"/>
                </a:solidFill>
                <a:effectLst/>
                <a:latin typeface="Myriad Pro Cond" panose="020B0506030403020204" pitchFamily="34" charset="0"/>
              </a:rPr>
              <a:t>More!</a:t>
            </a:r>
          </a:p>
        </p:txBody>
      </p:sp>
      <p:sp>
        <p:nvSpPr>
          <p:cNvPr id="28" name="TextBox 27">
            <a:extLst>
              <a:ext uri="{FF2B5EF4-FFF2-40B4-BE49-F238E27FC236}">
                <a16:creationId xmlns:a16="http://schemas.microsoft.com/office/drawing/2014/main" id="{E41BE954-E38E-601E-C112-29BAF3B30866}"/>
              </a:ext>
            </a:extLst>
          </p:cNvPr>
          <p:cNvSpPr txBox="1"/>
          <p:nvPr/>
        </p:nvSpPr>
        <p:spPr>
          <a:xfrm rot="19337477">
            <a:off x="7309010" y="5572475"/>
            <a:ext cx="1236151" cy="892552"/>
          </a:xfrm>
          <a:prstGeom prst="rect">
            <a:avLst/>
          </a:prstGeom>
          <a:noFill/>
          <a:effectLst/>
        </p:spPr>
        <p:txBody>
          <a:bodyPr wrap="square" rtlCol="0">
            <a:spAutoFit/>
          </a:bodyPr>
          <a:lstStyle/>
          <a:p>
            <a:pPr algn="ctr"/>
            <a:r>
              <a:rPr lang="en-US" sz="2600" b="1" dirty="0">
                <a:solidFill>
                  <a:srgbClr val="0070C0"/>
                </a:solidFill>
                <a:effectLst/>
                <a:latin typeface="Baguet Script" panose="020F0502020204030204" pitchFamily="34" charset="0"/>
                <a:cs typeface="Baguet Script" panose="020F0502020204030204" pitchFamily="34" charset="0"/>
              </a:rPr>
              <a:t>Love ye UD!</a:t>
            </a:r>
          </a:p>
        </p:txBody>
      </p:sp>
      <p:pic>
        <p:nvPicPr>
          <p:cNvPr id="38" name="Picture 37">
            <a:extLst>
              <a:ext uri="{FF2B5EF4-FFF2-40B4-BE49-F238E27FC236}">
                <a16:creationId xmlns:a16="http://schemas.microsoft.com/office/drawing/2014/main" id="{826905CB-1B3B-61F5-434A-8481FD2EC3CA}"/>
              </a:ext>
            </a:extLst>
          </p:cNvPr>
          <p:cNvPicPr>
            <a:picLocks noChangeAspect="1"/>
          </p:cNvPicPr>
          <p:nvPr/>
        </p:nvPicPr>
        <p:blipFill rotWithShape="1">
          <a:blip r:embed="rId18"/>
          <a:srcRect l="5897" r="5575" b="13111"/>
          <a:stretch/>
        </p:blipFill>
        <p:spPr>
          <a:xfrm>
            <a:off x="2030034" y="2087420"/>
            <a:ext cx="1416637" cy="1633158"/>
          </a:xfrm>
          <a:prstGeom prst="rect">
            <a:avLst/>
          </a:prstGeom>
        </p:spPr>
      </p:pic>
      <p:pic>
        <p:nvPicPr>
          <p:cNvPr id="40" name="Picture 39">
            <a:extLst>
              <a:ext uri="{FF2B5EF4-FFF2-40B4-BE49-F238E27FC236}">
                <a16:creationId xmlns:a16="http://schemas.microsoft.com/office/drawing/2014/main" id="{25CD6059-F748-FE2A-0C74-BDBA932BA139}"/>
              </a:ext>
            </a:extLst>
          </p:cNvPr>
          <p:cNvPicPr>
            <a:picLocks noChangeAspect="1"/>
          </p:cNvPicPr>
          <p:nvPr/>
        </p:nvPicPr>
        <p:blipFill rotWithShape="1">
          <a:blip r:embed="rId19"/>
          <a:srcRect t="5895" b="13137"/>
          <a:stretch/>
        </p:blipFill>
        <p:spPr>
          <a:xfrm>
            <a:off x="3914300" y="5314036"/>
            <a:ext cx="1397000" cy="1223672"/>
          </a:xfrm>
          <a:prstGeom prst="rect">
            <a:avLst/>
          </a:prstGeom>
        </p:spPr>
      </p:pic>
      <p:pic>
        <p:nvPicPr>
          <p:cNvPr id="43" name="Picture 42">
            <a:hlinkClick r:id="rId20"/>
            <a:extLst>
              <a:ext uri="{FF2B5EF4-FFF2-40B4-BE49-F238E27FC236}">
                <a16:creationId xmlns:a16="http://schemas.microsoft.com/office/drawing/2014/main" id="{A1B822DD-FF7F-CA88-0713-C5A7AED6015A}"/>
              </a:ext>
            </a:extLst>
          </p:cNvPr>
          <p:cNvPicPr>
            <a:picLocks noChangeAspect="1"/>
          </p:cNvPicPr>
          <p:nvPr/>
        </p:nvPicPr>
        <p:blipFill rotWithShape="1">
          <a:blip r:embed="rId21"/>
          <a:srcRect t="-1" r="14338" b="18621"/>
          <a:stretch/>
        </p:blipFill>
        <p:spPr>
          <a:xfrm>
            <a:off x="454979" y="3165669"/>
            <a:ext cx="1416637" cy="479540"/>
          </a:xfrm>
          <a:prstGeom prst="rect">
            <a:avLst/>
          </a:prstGeom>
        </p:spPr>
      </p:pic>
      <p:sp>
        <p:nvSpPr>
          <p:cNvPr id="45" name="TextBox 44">
            <a:extLst>
              <a:ext uri="{FF2B5EF4-FFF2-40B4-BE49-F238E27FC236}">
                <a16:creationId xmlns:a16="http://schemas.microsoft.com/office/drawing/2014/main" id="{AA0A6605-13EB-D1F1-D7DF-357DFFF0D880}"/>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22"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47" name="TextBox 46">
            <a:extLst>
              <a:ext uri="{FF2B5EF4-FFF2-40B4-BE49-F238E27FC236}">
                <a16:creationId xmlns:a16="http://schemas.microsoft.com/office/drawing/2014/main" id="{F7DBF85A-7A9D-8EE6-4C56-05814204CED1}"/>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75873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8361C4-697F-CAC7-D3C8-9D76CCB5A820}"/>
              </a:ext>
            </a:extLst>
          </p:cNvPr>
          <p:cNvSpPr/>
          <p:nvPr/>
        </p:nvSpPr>
        <p:spPr>
          <a:xfrm>
            <a:off x="0" y="1844850"/>
            <a:ext cx="12192000" cy="5013150"/>
          </a:xfrm>
          <a:prstGeom prst="rect">
            <a:avLst/>
          </a:prstGeom>
          <a:gradFill flip="none" rotWithShape="1">
            <a:gsLst>
              <a:gs pos="78000">
                <a:srgbClr val="0582DD"/>
              </a:gs>
              <a:gs pos="21000">
                <a:srgbClr val="214AA3"/>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0859BCE3-275B-2826-3725-E0C7D9F42CA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988846F-B075-2A26-89A6-C8E8E0DA9BA3}"/>
              </a:ext>
            </a:extLst>
          </p:cNvPr>
          <p:cNvSpPr txBox="1"/>
          <p:nvPr/>
        </p:nvSpPr>
        <p:spPr>
          <a:xfrm>
            <a:off x="1164147" y="1064114"/>
            <a:ext cx="6028267" cy="646331"/>
          </a:xfrm>
          <a:prstGeom prst="rect">
            <a:avLst/>
          </a:prstGeom>
          <a:noFill/>
        </p:spPr>
        <p:txBody>
          <a:bodyPr wrap="square" rtlCol="0">
            <a:spAutoFit/>
          </a:bodyPr>
          <a:lstStyle/>
          <a:p>
            <a:r>
              <a:rPr lang="en-US" dirty="0">
                <a:solidFill>
                  <a:srgbClr val="1E449D"/>
                </a:solidFill>
                <a:latin typeface="Myriad Pro Light" panose="020B0403030403020204" pitchFamily="34" charset="0"/>
              </a:rPr>
              <a:t>Increase your self-awareness, learn coping strategies, and enhance your resiliency.</a:t>
            </a:r>
          </a:p>
        </p:txBody>
      </p:sp>
      <p:sp>
        <p:nvSpPr>
          <p:cNvPr id="2" name="Rounded Rectangle 1">
            <a:hlinkClick r:id="rId4" action="ppaction://hlinksldjump"/>
            <a:extLst>
              <a:ext uri="{FF2B5EF4-FFF2-40B4-BE49-F238E27FC236}">
                <a16:creationId xmlns:a16="http://schemas.microsoft.com/office/drawing/2014/main" id="{C5977B77-41BD-4893-54FB-F79C135FD5FB}"/>
              </a:ext>
            </a:extLst>
          </p:cNvPr>
          <p:cNvSpPr/>
          <p:nvPr/>
        </p:nvSpPr>
        <p:spPr>
          <a:xfrm>
            <a:off x="9724912" y="129092"/>
            <a:ext cx="2355926" cy="1506070"/>
          </a:xfrm>
          <a:prstGeom prst="roundRect">
            <a:avLst/>
          </a:prstGeom>
          <a:solidFill>
            <a:schemeClr val="bg1"/>
          </a:solidFill>
          <a:ln>
            <a:solidFill>
              <a:srgbClr val="1E44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4" action="ppaction://hlinksldjump"/>
            <a:extLst>
              <a:ext uri="{FF2B5EF4-FFF2-40B4-BE49-F238E27FC236}">
                <a16:creationId xmlns:a16="http://schemas.microsoft.com/office/drawing/2014/main" id="{5EBE66A1-6B84-277D-CEB5-A0AA1DD26A87}"/>
              </a:ext>
            </a:extLst>
          </p:cNvPr>
          <p:cNvPicPr>
            <a:picLocks noChangeAspect="1"/>
          </p:cNvPicPr>
          <p:nvPr/>
        </p:nvPicPr>
        <p:blipFill>
          <a:blip r:embed="rId5"/>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A14B5E6F-5B5E-8470-45F6-DF979BD2D35B}"/>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1E449D"/>
                </a:solidFill>
                <a:latin typeface="Myriad Pro Light" panose="020B0403030403020204" pitchFamily="34" charset="0"/>
              </a:rPr>
              <a:t>Back to ALL STEPS</a:t>
            </a:r>
          </a:p>
        </p:txBody>
      </p:sp>
      <p:pic>
        <p:nvPicPr>
          <p:cNvPr id="3" name="Picture 2">
            <a:extLst>
              <a:ext uri="{FF2B5EF4-FFF2-40B4-BE49-F238E27FC236}">
                <a16:creationId xmlns:a16="http://schemas.microsoft.com/office/drawing/2014/main" id="{2A8DFA38-0386-35F6-3373-7757DBDDB988}"/>
              </a:ext>
            </a:extLst>
          </p:cNvPr>
          <p:cNvPicPr>
            <a:picLocks noChangeAspect="1"/>
          </p:cNvPicPr>
          <p:nvPr/>
        </p:nvPicPr>
        <p:blipFill rotWithShape="1">
          <a:blip r:embed="rId6">
            <a:alphaModFix/>
          </a:blip>
          <a:srcRect l="63366"/>
          <a:stretch/>
        </p:blipFill>
        <p:spPr>
          <a:xfrm>
            <a:off x="10174688" y="6189708"/>
            <a:ext cx="1794890" cy="539200"/>
          </a:xfrm>
          <a:prstGeom prst="rect">
            <a:avLst/>
          </a:prstGeom>
        </p:spPr>
      </p:pic>
      <p:pic>
        <p:nvPicPr>
          <p:cNvPr id="5" name="Picture 4" descr="A diagram of steps to a higher level of progress&#10;&#10;Description automatically generated with medium confidence">
            <a:hlinkClick r:id="rId7"/>
            <a:extLst>
              <a:ext uri="{FF2B5EF4-FFF2-40B4-BE49-F238E27FC236}">
                <a16:creationId xmlns:a16="http://schemas.microsoft.com/office/drawing/2014/main" id="{7771D4A3-698E-FC58-CDB8-15453F6D0C86}"/>
              </a:ext>
            </a:extLst>
          </p:cNvPr>
          <p:cNvPicPr>
            <a:picLocks noChangeAspect="1"/>
          </p:cNvPicPr>
          <p:nvPr/>
        </p:nvPicPr>
        <p:blipFill rotWithShape="1">
          <a:blip r:embed="rId5"/>
          <a:srcRect l="25392" t="50642" r="62800" b="20642"/>
          <a:stretch/>
        </p:blipFill>
        <p:spPr>
          <a:xfrm>
            <a:off x="9219484" y="2459772"/>
            <a:ext cx="2091983" cy="3438303"/>
          </a:xfrm>
          <a:prstGeom prst="rect">
            <a:avLst/>
          </a:prstGeom>
          <a:ln w="38100">
            <a:solidFill>
              <a:srgbClr val="09FEFF"/>
            </a:solidFill>
          </a:ln>
          <a:effectLst>
            <a:outerShdw blurRad="457546" dist="38100" dir="2700000" algn="tl" rotWithShape="0">
              <a:prstClr val="black"/>
            </a:outerShdw>
          </a:effectLst>
        </p:spPr>
      </p:pic>
      <p:sp>
        <p:nvSpPr>
          <p:cNvPr id="9" name="TextBox 8">
            <a:extLst>
              <a:ext uri="{FF2B5EF4-FFF2-40B4-BE49-F238E27FC236}">
                <a16:creationId xmlns:a16="http://schemas.microsoft.com/office/drawing/2014/main" id="{8518CF41-AB3F-EBC5-8349-49BEEA9CFF54}"/>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pic>
        <p:nvPicPr>
          <p:cNvPr id="12" name="Picture 11" descr="A blue and black logo&#10;&#10;Description automatically generated">
            <a:extLst>
              <a:ext uri="{FF2B5EF4-FFF2-40B4-BE49-F238E27FC236}">
                <a16:creationId xmlns:a16="http://schemas.microsoft.com/office/drawing/2014/main" id="{0EC50E54-EEB4-8669-1067-19B42E3719F1}"/>
              </a:ext>
            </a:extLst>
          </p:cNvPr>
          <p:cNvPicPr>
            <a:picLocks noChangeAspect="1"/>
          </p:cNvPicPr>
          <p:nvPr/>
        </p:nvPicPr>
        <p:blipFill>
          <a:blip r:embed="rId8"/>
          <a:stretch>
            <a:fillRect/>
          </a:stretch>
        </p:blipFill>
        <p:spPr>
          <a:xfrm>
            <a:off x="148739" y="313978"/>
            <a:ext cx="6742453" cy="1129353"/>
          </a:xfrm>
          <a:prstGeom prst="rect">
            <a:avLst/>
          </a:prstGeom>
        </p:spPr>
      </p:pic>
      <p:sp>
        <p:nvSpPr>
          <p:cNvPr id="13" name="Rectangle 12">
            <a:extLst>
              <a:ext uri="{FF2B5EF4-FFF2-40B4-BE49-F238E27FC236}">
                <a16:creationId xmlns:a16="http://schemas.microsoft.com/office/drawing/2014/main" id="{5D2B2C05-9558-5995-D692-C7477AFCB0E4}"/>
              </a:ext>
            </a:extLst>
          </p:cNvPr>
          <p:cNvSpPr/>
          <p:nvPr/>
        </p:nvSpPr>
        <p:spPr>
          <a:xfrm>
            <a:off x="245406" y="2120675"/>
            <a:ext cx="8609635" cy="1437410"/>
          </a:xfrm>
          <a:prstGeom prst="rect">
            <a:avLst/>
          </a:prstGeom>
          <a:solidFill>
            <a:schemeClr val="bg1"/>
          </a:solidFill>
          <a:ln w="38100">
            <a:solidFill>
              <a:srgbClr val="09F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8A61BEE-7A97-0002-B2AD-6EBD0F3D894C}"/>
              </a:ext>
            </a:extLst>
          </p:cNvPr>
          <p:cNvSpPr txBox="1"/>
          <p:nvPr/>
        </p:nvSpPr>
        <p:spPr>
          <a:xfrm>
            <a:off x="294711" y="2209559"/>
            <a:ext cx="8537197" cy="1200329"/>
          </a:xfrm>
          <a:prstGeom prst="rect">
            <a:avLst/>
          </a:prstGeom>
          <a:noFill/>
          <a:effectLst/>
        </p:spPr>
        <p:txBody>
          <a:bodyPr wrap="square" rtlCol="0">
            <a:spAutoFit/>
          </a:bodyPr>
          <a:lstStyle/>
          <a:p>
            <a:r>
              <a:rPr lang="en-US" dirty="0">
                <a:solidFill>
                  <a:srgbClr val="0070C0"/>
                </a:solidFill>
                <a:effectLst/>
                <a:latin typeface="Myriad Pro Cond" panose="020B0506030403020204" pitchFamily="34" charset="0"/>
              </a:rPr>
              <a:t>Developing self-awareness, coping strategies, and resilience is an ongoing process that requires Purposeful Intentionality. Incorporating these skills into your daily life can enhance your ability to overcome challenges, build stronger relationships, and cultivate a greater sense of well-being. Remember that this step is self-led, so be patient with yourself and celebrate your progress along the way. If you need more support, there are more steps to take!</a:t>
            </a:r>
          </a:p>
        </p:txBody>
      </p:sp>
      <p:sp>
        <p:nvSpPr>
          <p:cNvPr id="37" name="TextBox 36">
            <a:extLst>
              <a:ext uri="{FF2B5EF4-FFF2-40B4-BE49-F238E27FC236}">
                <a16:creationId xmlns:a16="http://schemas.microsoft.com/office/drawing/2014/main" id="{4C004875-1022-9653-B1C7-3B067F51889E}"/>
              </a:ext>
            </a:extLst>
          </p:cNvPr>
          <p:cNvSpPr txBox="1"/>
          <p:nvPr/>
        </p:nvSpPr>
        <p:spPr>
          <a:xfrm>
            <a:off x="210243" y="3763590"/>
            <a:ext cx="8609634" cy="2893100"/>
          </a:xfrm>
          <a:prstGeom prst="rect">
            <a:avLst/>
          </a:prstGeom>
          <a:solidFill>
            <a:srgbClr val="FCFCFC"/>
          </a:solidFill>
          <a:ln w="38100">
            <a:solidFill>
              <a:srgbClr val="09FEFF"/>
            </a:solidFill>
          </a:ln>
        </p:spPr>
        <p:txBody>
          <a:bodyPr wrap="square">
            <a:spAutoFit/>
          </a:bodyPr>
          <a:lstStyle/>
          <a:p>
            <a:r>
              <a:rPr lang="en-US" sz="2600" b="1" dirty="0">
                <a:solidFill>
                  <a:srgbClr val="0070C0"/>
                </a:solidFill>
                <a:effectLst/>
                <a:latin typeface="Myriad Pro Light" panose="020B0403030403020204" pitchFamily="34" charset="0"/>
              </a:rPr>
              <a:t>Purposeful Intentionality requires individual effort to learn and grow. If you can learn and grow independently, there are countless resources, books, videos, websites, programs, supports, courses, etc. Try looking into some of </a:t>
            </a:r>
            <a:r>
              <a:rPr lang="en-US" sz="2600" b="1">
                <a:solidFill>
                  <a:srgbClr val="0070C0"/>
                </a:solidFill>
                <a:effectLst/>
                <a:latin typeface="Myriad Pro Light" panose="020B0403030403020204" pitchFamily="34" charset="0"/>
              </a:rPr>
              <a:t>these resources; </a:t>
            </a:r>
            <a:r>
              <a:rPr lang="en-US" sz="2600" b="1" dirty="0">
                <a:solidFill>
                  <a:srgbClr val="0070C0"/>
                </a:solidFill>
                <a:effectLst/>
                <a:latin typeface="Myriad Pro Light" panose="020B0403030403020204" pitchFamily="34" charset="0"/>
              </a:rPr>
              <a:t>you may be surprised. It only requires you to get the ball rolling and focus on your future success. If you need some direction to focus, we can help point the way.</a:t>
            </a:r>
            <a:endParaRPr lang="en-US" sz="2600" b="1" dirty="0">
              <a:solidFill>
                <a:srgbClr val="0070C0"/>
              </a:solidFill>
              <a:latin typeface="Myriad Pro Light" panose="020B0403030403020204" pitchFamily="34" charset="0"/>
            </a:endParaRPr>
          </a:p>
        </p:txBody>
      </p:sp>
      <p:sp>
        <p:nvSpPr>
          <p:cNvPr id="39" name="TextBox 38">
            <a:extLst>
              <a:ext uri="{FF2B5EF4-FFF2-40B4-BE49-F238E27FC236}">
                <a16:creationId xmlns:a16="http://schemas.microsoft.com/office/drawing/2014/main" id="{CFC6F08A-D9A5-F9C7-398D-A513D008EE35}"/>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9"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40" name="TextBox 39">
            <a:extLst>
              <a:ext uri="{FF2B5EF4-FFF2-40B4-BE49-F238E27FC236}">
                <a16:creationId xmlns:a16="http://schemas.microsoft.com/office/drawing/2014/main" id="{B206222A-4835-1D58-98D5-20024F092867}"/>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1801203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C6364C0-DF85-4448-3CCC-5931841CC1EA}"/>
              </a:ext>
            </a:extLst>
          </p:cNvPr>
          <p:cNvPicPr>
            <a:picLocks noChangeAspect="1"/>
          </p:cNvPicPr>
          <p:nvPr/>
        </p:nvPicPr>
        <p:blipFill>
          <a:blip r:embed="rId3"/>
          <a:stretch>
            <a:fillRect/>
          </a:stretch>
        </p:blipFill>
        <p:spPr>
          <a:xfrm>
            <a:off x="222422" y="285656"/>
            <a:ext cx="7772400" cy="1083623"/>
          </a:xfrm>
          <a:prstGeom prst="rect">
            <a:avLst/>
          </a:prstGeom>
        </p:spPr>
      </p:pic>
      <p:sp>
        <p:nvSpPr>
          <p:cNvPr id="18" name="TextBox 17">
            <a:extLst>
              <a:ext uri="{FF2B5EF4-FFF2-40B4-BE49-F238E27FC236}">
                <a16:creationId xmlns:a16="http://schemas.microsoft.com/office/drawing/2014/main" id="{A7FCDC41-4AD5-4386-2F7E-D83AE49947DE}"/>
              </a:ext>
            </a:extLst>
          </p:cNvPr>
          <p:cNvSpPr txBox="1"/>
          <p:nvPr/>
        </p:nvSpPr>
        <p:spPr>
          <a:xfrm>
            <a:off x="1316544" y="1064114"/>
            <a:ext cx="6028267" cy="646331"/>
          </a:xfrm>
          <a:prstGeom prst="rect">
            <a:avLst/>
          </a:prstGeom>
          <a:noFill/>
        </p:spPr>
        <p:txBody>
          <a:bodyPr wrap="square" rtlCol="0">
            <a:spAutoFit/>
          </a:bodyPr>
          <a:lstStyle/>
          <a:p>
            <a:r>
              <a:rPr lang="en-US" dirty="0">
                <a:solidFill>
                  <a:srgbClr val="F48023"/>
                </a:solidFill>
                <a:latin typeface="Myriad Pro Light" panose="020B0403030403020204" pitchFamily="34" charset="0"/>
              </a:rPr>
              <a:t>Gain new perspectives, find new avenues to explore, and reduce stress and anxiety.</a:t>
            </a:r>
          </a:p>
        </p:txBody>
      </p:sp>
      <p:sp>
        <p:nvSpPr>
          <p:cNvPr id="2" name="Rounded Rectangle 1">
            <a:hlinkClick r:id="rId4" action="ppaction://hlinksldjump"/>
            <a:extLst>
              <a:ext uri="{FF2B5EF4-FFF2-40B4-BE49-F238E27FC236}">
                <a16:creationId xmlns:a16="http://schemas.microsoft.com/office/drawing/2014/main" id="{BD738ED7-9BC6-50D2-2A7C-B8E98B30748A}"/>
              </a:ext>
            </a:extLst>
          </p:cNvPr>
          <p:cNvSpPr/>
          <p:nvPr/>
        </p:nvSpPr>
        <p:spPr>
          <a:xfrm>
            <a:off x="9724912" y="129092"/>
            <a:ext cx="2355926" cy="1506070"/>
          </a:xfrm>
          <a:prstGeom prst="roundRect">
            <a:avLst/>
          </a:prstGeom>
          <a:solidFill>
            <a:schemeClr val="bg1"/>
          </a:solidFill>
          <a:ln>
            <a:solidFill>
              <a:srgbClr val="F480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4" action="ppaction://hlinksldjump"/>
            <a:extLst>
              <a:ext uri="{FF2B5EF4-FFF2-40B4-BE49-F238E27FC236}">
                <a16:creationId xmlns:a16="http://schemas.microsoft.com/office/drawing/2014/main" id="{E9E861AE-067A-1CBB-3319-A61AB1FCDD30}"/>
              </a:ext>
            </a:extLst>
          </p:cNvPr>
          <p:cNvPicPr>
            <a:picLocks noChangeAspect="1"/>
          </p:cNvPicPr>
          <p:nvPr/>
        </p:nvPicPr>
        <p:blipFill>
          <a:blip r:embed="rId5"/>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12A39022-2569-95FD-AC8A-2BDAEE740C2B}"/>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F48023"/>
                </a:solidFill>
                <a:latin typeface="Myriad Pro Light" panose="020B0403030403020204" pitchFamily="34" charset="0"/>
              </a:rPr>
              <a:t>Back to ALL STEPS</a:t>
            </a:r>
          </a:p>
        </p:txBody>
      </p:sp>
      <p:sp>
        <p:nvSpPr>
          <p:cNvPr id="8" name="Rectangle 7">
            <a:extLst>
              <a:ext uri="{FF2B5EF4-FFF2-40B4-BE49-F238E27FC236}">
                <a16:creationId xmlns:a16="http://schemas.microsoft.com/office/drawing/2014/main" id="{71AF1725-21A2-CAA3-C96E-E4866E573E50}"/>
              </a:ext>
            </a:extLst>
          </p:cNvPr>
          <p:cNvSpPr/>
          <p:nvPr/>
        </p:nvSpPr>
        <p:spPr>
          <a:xfrm>
            <a:off x="0" y="1844850"/>
            <a:ext cx="12192000" cy="5013150"/>
          </a:xfrm>
          <a:prstGeom prst="rect">
            <a:avLst/>
          </a:prstGeom>
          <a:gradFill flip="none" rotWithShape="1">
            <a:gsLst>
              <a:gs pos="78000">
                <a:srgbClr val="FF6705">
                  <a:lumMod val="86000"/>
                  <a:lumOff val="14000"/>
                </a:srgbClr>
              </a:gs>
              <a:gs pos="21000">
                <a:srgbClr val="A35A23">
                  <a:lumMod val="82318"/>
                  <a:lumOff val="17682"/>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E91AF65B-229C-6F48-383E-5D9EFA960DB9}"/>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BC6B9E-FE1B-0D99-D6E2-AC330F11D31E}"/>
              </a:ext>
            </a:extLst>
          </p:cNvPr>
          <p:cNvPicPr>
            <a:picLocks noChangeAspect="1"/>
          </p:cNvPicPr>
          <p:nvPr/>
        </p:nvPicPr>
        <p:blipFill rotWithShape="1">
          <a:blip r:embed="rId7">
            <a:alphaModFix/>
          </a:blip>
          <a:srcRect l="63366"/>
          <a:stretch/>
        </p:blipFill>
        <p:spPr>
          <a:xfrm>
            <a:off x="10174688" y="6189708"/>
            <a:ext cx="1794890" cy="539200"/>
          </a:xfrm>
          <a:prstGeom prst="rect">
            <a:avLst/>
          </a:prstGeom>
        </p:spPr>
      </p:pic>
      <p:pic>
        <p:nvPicPr>
          <p:cNvPr id="5" name="Picture 4" descr="A diagram of steps to a higher level of progress&#10;&#10;Description automatically generated with medium confidence">
            <a:hlinkClick r:id="rId8"/>
            <a:extLst>
              <a:ext uri="{FF2B5EF4-FFF2-40B4-BE49-F238E27FC236}">
                <a16:creationId xmlns:a16="http://schemas.microsoft.com/office/drawing/2014/main" id="{5BCD0025-D0C8-727E-6E91-423ACF34E212}"/>
              </a:ext>
            </a:extLst>
          </p:cNvPr>
          <p:cNvPicPr>
            <a:picLocks noChangeAspect="1"/>
          </p:cNvPicPr>
          <p:nvPr/>
        </p:nvPicPr>
        <p:blipFill rotWithShape="1">
          <a:blip r:embed="rId5"/>
          <a:srcRect l="37514" t="40389" r="49994" b="30212"/>
          <a:stretch/>
        </p:blipFill>
        <p:spPr>
          <a:xfrm>
            <a:off x="9219484" y="2459772"/>
            <a:ext cx="2161489" cy="3438303"/>
          </a:xfrm>
          <a:prstGeom prst="rect">
            <a:avLst/>
          </a:prstGeom>
          <a:ln w="38100">
            <a:solidFill>
              <a:schemeClr val="accent2">
                <a:lumMod val="20000"/>
                <a:lumOff val="80000"/>
              </a:schemeClr>
            </a:solidFill>
          </a:ln>
          <a:effectLst>
            <a:outerShdw blurRad="457546" dist="38100" dir="2700000" algn="tl" rotWithShape="0">
              <a:prstClr val="black"/>
            </a:outerShdw>
          </a:effectLst>
        </p:spPr>
      </p:pic>
      <p:sp>
        <p:nvSpPr>
          <p:cNvPr id="7" name="TextBox 6">
            <a:extLst>
              <a:ext uri="{FF2B5EF4-FFF2-40B4-BE49-F238E27FC236}">
                <a16:creationId xmlns:a16="http://schemas.microsoft.com/office/drawing/2014/main" id="{E6FDF1A9-5189-FFE6-F6C8-7D17324CCADC}"/>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sp>
        <p:nvSpPr>
          <p:cNvPr id="11" name="Rectangle 10">
            <a:extLst>
              <a:ext uri="{FF2B5EF4-FFF2-40B4-BE49-F238E27FC236}">
                <a16:creationId xmlns:a16="http://schemas.microsoft.com/office/drawing/2014/main" id="{304BB5C4-AD55-8357-292E-2BC60A5522BC}"/>
              </a:ext>
            </a:extLst>
          </p:cNvPr>
          <p:cNvSpPr/>
          <p:nvPr/>
        </p:nvSpPr>
        <p:spPr>
          <a:xfrm>
            <a:off x="574766" y="2120675"/>
            <a:ext cx="7928951" cy="1308325"/>
          </a:xfrm>
          <a:prstGeom prst="rect">
            <a:avLst/>
          </a:prstGeom>
          <a:solidFill>
            <a:schemeClr val="bg1"/>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A71FCC-E1D1-D558-E809-C02E8208B56E}"/>
              </a:ext>
            </a:extLst>
          </p:cNvPr>
          <p:cNvSpPr txBox="1"/>
          <p:nvPr/>
        </p:nvSpPr>
        <p:spPr>
          <a:xfrm>
            <a:off x="600619" y="2137621"/>
            <a:ext cx="7903097" cy="1323439"/>
          </a:xfrm>
          <a:prstGeom prst="rect">
            <a:avLst/>
          </a:prstGeom>
          <a:noFill/>
          <a:effectLst/>
        </p:spPr>
        <p:txBody>
          <a:bodyPr wrap="square" rtlCol="0">
            <a:spAutoFit/>
          </a:bodyPr>
          <a:lstStyle/>
          <a:p>
            <a:r>
              <a:rPr lang="en-US" sz="2000" dirty="0">
                <a:solidFill>
                  <a:srgbClr val="FF6600"/>
                </a:solidFill>
                <a:effectLst/>
                <a:latin typeface="Myriad Pro Cond" panose="020B0506030403020204" pitchFamily="34" charset="0"/>
              </a:rPr>
              <a:t>Opening up about your concerns in college is not a sign of weakness but rather a courageous step toward self-awareness and growth. By sharing your worries with others, you can gain new perspectives, explore new avenues, and reduce stress and anxiety. Remember that you're not alone; seeking support is a sign of strength, not weakness.</a:t>
            </a:r>
          </a:p>
        </p:txBody>
      </p:sp>
      <p:sp>
        <p:nvSpPr>
          <p:cNvPr id="21" name="TextBox 20">
            <a:extLst>
              <a:ext uri="{FF2B5EF4-FFF2-40B4-BE49-F238E27FC236}">
                <a16:creationId xmlns:a16="http://schemas.microsoft.com/office/drawing/2014/main" id="{5C6E37A9-B48A-7D54-2702-1F19B8748238}"/>
              </a:ext>
            </a:extLst>
          </p:cNvPr>
          <p:cNvSpPr txBox="1"/>
          <p:nvPr/>
        </p:nvSpPr>
        <p:spPr>
          <a:xfrm>
            <a:off x="574764" y="3589228"/>
            <a:ext cx="7928951" cy="3000821"/>
          </a:xfrm>
          <a:prstGeom prst="rect">
            <a:avLst/>
          </a:prstGeom>
          <a:solidFill>
            <a:srgbClr val="FCFCFC"/>
          </a:solidFill>
          <a:ln w="38100">
            <a:solidFill>
              <a:schemeClr val="accent2">
                <a:lumMod val="20000"/>
                <a:lumOff val="80000"/>
              </a:schemeClr>
            </a:solidFill>
          </a:ln>
        </p:spPr>
        <p:txBody>
          <a:bodyPr wrap="square">
            <a:spAutoFit/>
          </a:bodyPr>
          <a:lstStyle/>
          <a:p>
            <a:r>
              <a:rPr lang="en-US" sz="2700" b="1" dirty="0">
                <a:solidFill>
                  <a:schemeClr val="accent2"/>
                </a:solidFill>
                <a:effectLst/>
                <a:latin typeface="Myriad Pro Light" panose="020B0403030403020204" pitchFamily="34" charset="0"/>
              </a:rPr>
              <a:t>There are too many to list here. UD is full of dedicated and caring people who help you succeed, including family, Peers, Faculty, Staff, OSL, RAs, RCs, the Chaplain, Campus Ministers, FOCUS Missionaries, Cistercians, Dominican Men and Women, etc. Even the grounds crew have been seen resting their chins on a shovel while talking to students.</a:t>
            </a:r>
            <a:endParaRPr lang="en-US" sz="2700" b="1" dirty="0">
              <a:solidFill>
                <a:schemeClr val="accent2"/>
              </a:solidFill>
              <a:latin typeface="Myriad Pro Light" panose="020B0403030403020204" pitchFamily="34" charset="0"/>
            </a:endParaRPr>
          </a:p>
        </p:txBody>
      </p:sp>
      <p:sp>
        <p:nvSpPr>
          <p:cNvPr id="23" name="TextBox 22">
            <a:extLst>
              <a:ext uri="{FF2B5EF4-FFF2-40B4-BE49-F238E27FC236}">
                <a16:creationId xmlns:a16="http://schemas.microsoft.com/office/drawing/2014/main" id="{59E136BF-8E46-5EFD-262E-00AA26C6D43E}"/>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9"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24" name="TextBox 23">
            <a:extLst>
              <a:ext uri="{FF2B5EF4-FFF2-40B4-BE49-F238E27FC236}">
                <a16:creationId xmlns:a16="http://schemas.microsoft.com/office/drawing/2014/main" id="{19C33E74-D4AA-46BB-7E77-A0826988F3D4}"/>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2230753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background with orange letters&#10;&#10;Description automatically generated">
            <a:extLst>
              <a:ext uri="{FF2B5EF4-FFF2-40B4-BE49-F238E27FC236}">
                <a16:creationId xmlns:a16="http://schemas.microsoft.com/office/drawing/2014/main" id="{B3BAED29-F258-0817-C48D-1440FA15780A}"/>
              </a:ext>
            </a:extLst>
          </p:cNvPr>
          <p:cNvPicPr>
            <a:picLocks noChangeAspect="1"/>
          </p:cNvPicPr>
          <p:nvPr/>
        </p:nvPicPr>
        <p:blipFill>
          <a:blip r:embed="rId2"/>
          <a:stretch>
            <a:fillRect/>
          </a:stretch>
        </p:blipFill>
        <p:spPr>
          <a:xfrm>
            <a:off x="174296" y="257288"/>
            <a:ext cx="7772400" cy="1106487"/>
          </a:xfrm>
          <a:prstGeom prst="rect">
            <a:avLst/>
          </a:prstGeom>
        </p:spPr>
      </p:pic>
      <p:sp>
        <p:nvSpPr>
          <p:cNvPr id="2" name="Rounded Rectangle 1">
            <a:hlinkClick r:id="rId3" action="ppaction://hlinksldjump"/>
            <a:extLst>
              <a:ext uri="{FF2B5EF4-FFF2-40B4-BE49-F238E27FC236}">
                <a16:creationId xmlns:a16="http://schemas.microsoft.com/office/drawing/2014/main" id="{39DBFB67-CB91-E383-9D29-B6389BBE0694}"/>
              </a:ext>
            </a:extLst>
          </p:cNvPr>
          <p:cNvSpPr/>
          <p:nvPr/>
        </p:nvSpPr>
        <p:spPr>
          <a:xfrm>
            <a:off x="9724912" y="129092"/>
            <a:ext cx="2355926" cy="1506070"/>
          </a:xfrm>
          <a:prstGeom prst="roundRect">
            <a:avLst/>
          </a:prstGeom>
          <a:solidFill>
            <a:schemeClr val="bg1"/>
          </a:solidFill>
          <a:ln>
            <a:solidFill>
              <a:srgbClr val="F480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3" action="ppaction://hlinksldjump"/>
            <a:extLst>
              <a:ext uri="{FF2B5EF4-FFF2-40B4-BE49-F238E27FC236}">
                <a16:creationId xmlns:a16="http://schemas.microsoft.com/office/drawing/2014/main" id="{49F46CB3-9152-4B17-F0FE-26D3CCFCE72A}"/>
              </a:ext>
            </a:extLst>
          </p:cNvPr>
          <p:cNvPicPr>
            <a:picLocks noChangeAspect="1"/>
          </p:cNvPicPr>
          <p:nvPr/>
        </p:nvPicPr>
        <p:blipFill>
          <a:blip r:embed="rId4"/>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FC414ED7-3045-F568-DE5C-00A028DC09A6}"/>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F48023"/>
                </a:solidFill>
                <a:latin typeface="Myriad Pro Light" panose="020B0403030403020204" pitchFamily="34" charset="0"/>
              </a:rPr>
              <a:t>Back to ALL STEPS</a:t>
            </a:r>
          </a:p>
        </p:txBody>
      </p:sp>
      <p:sp>
        <p:nvSpPr>
          <p:cNvPr id="8" name="Rectangle 7">
            <a:extLst>
              <a:ext uri="{FF2B5EF4-FFF2-40B4-BE49-F238E27FC236}">
                <a16:creationId xmlns:a16="http://schemas.microsoft.com/office/drawing/2014/main" id="{C1A9925C-4141-7A52-9739-8AB3CCB7B0EF}"/>
              </a:ext>
            </a:extLst>
          </p:cNvPr>
          <p:cNvSpPr/>
          <p:nvPr/>
        </p:nvSpPr>
        <p:spPr>
          <a:xfrm>
            <a:off x="0" y="1844850"/>
            <a:ext cx="12192000" cy="5013150"/>
          </a:xfrm>
          <a:prstGeom prst="rect">
            <a:avLst/>
          </a:prstGeom>
          <a:gradFill flip="none" rotWithShape="1">
            <a:gsLst>
              <a:gs pos="78000">
                <a:srgbClr val="F9AC1B">
                  <a:lumMod val="46724"/>
                  <a:lumOff val="53276"/>
                </a:srgbClr>
              </a:gs>
              <a:gs pos="21000">
                <a:srgbClr val="F48023">
                  <a:lumMod val="80000"/>
                  <a:lumOff val="2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CAC418FA-C23A-6CA9-0824-D576DF8D81A7}"/>
              </a:ext>
            </a:extLst>
          </p:cNvPr>
          <p:cNvPicPr>
            <a:picLocks noChangeAspect="1" noChangeArrowheads="1"/>
          </p:cNvPicPr>
          <p:nvPr/>
        </p:nvPicPr>
        <p:blipFill rotWithShape="1">
          <a:blip r:embed="rId5">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66064C-B84A-15EC-43AF-711E5045789D}"/>
              </a:ext>
            </a:extLst>
          </p:cNvPr>
          <p:cNvSpPr txBox="1"/>
          <p:nvPr/>
        </p:nvSpPr>
        <p:spPr>
          <a:xfrm>
            <a:off x="1299611" y="1064114"/>
            <a:ext cx="6028267" cy="646331"/>
          </a:xfrm>
          <a:prstGeom prst="rect">
            <a:avLst/>
          </a:prstGeom>
          <a:noFill/>
        </p:spPr>
        <p:txBody>
          <a:bodyPr wrap="square" rtlCol="0">
            <a:spAutoFit/>
          </a:bodyPr>
          <a:lstStyle/>
          <a:p>
            <a:r>
              <a:rPr lang="en-US" dirty="0">
                <a:solidFill>
                  <a:srgbClr val="F48023"/>
                </a:solidFill>
                <a:latin typeface="Myriad Pro Light" panose="020B0403030403020204" pitchFamily="34" charset="0"/>
              </a:rPr>
              <a:t>The University of Dallas has a wealth of non-clinical resources that many don’t know exist. Connect and get support!</a:t>
            </a:r>
          </a:p>
        </p:txBody>
      </p:sp>
      <p:pic>
        <p:nvPicPr>
          <p:cNvPr id="3" name="Picture 2">
            <a:extLst>
              <a:ext uri="{FF2B5EF4-FFF2-40B4-BE49-F238E27FC236}">
                <a16:creationId xmlns:a16="http://schemas.microsoft.com/office/drawing/2014/main" id="{CF3A4781-6A23-E547-6585-0171E0ED174B}"/>
              </a:ext>
            </a:extLst>
          </p:cNvPr>
          <p:cNvPicPr>
            <a:picLocks noChangeAspect="1"/>
          </p:cNvPicPr>
          <p:nvPr/>
        </p:nvPicPr>
        <p:blipFill rotWithShape="1">
          <a:blip r:embed="rId6">
            <a:alphaModFix/>
          </a:blip>
          <a:srcRect l="63366"/>
          <a:stretch/>
        </p:blipFill>
        <p:spPr>
          <a:xfrm>
            <a:off x="10174688" y="6189708"/>
            <a:ext cx="1794890" cy="539200"/>
          </a:xfrm>
          <a:prstGeom prst="rect">
            <a:avLst/>
          </a:prstGeom>
        </p:spPr>
      </p:pic>
      <p:pic>
        <p:nvPicPr>
          <p:cNvPr id="5" name="Picture 4" descr="A diagram of steps to a higher level of progress&#10;&#10;Description automatically generated with medium confidence">
            <a:hlinkClick r:id="rId7"/>
            <a:extLst>
              <a:ext uri="{FF2B5EF4-FFF2-40B4-BE49-F238E27FC236}">
                <a16:creationId xmlns:a16="http://schemas.microsoft.com/office/drawing/2014/main" id="{ED8C2188-F2FF-CE76-098B-BA6BE16BE568}"/>
              </a:ext>
            </a:extLst>
          </p:cNvPr>
          <p:cNvPicPr>
            <a:picLocks noChangeAspect="1"/>
          </p:cNvPicPr>
          <p:nvPr/>
        </p:nvPicPr>
        <p:blipFill rotWithShape="1">
          <a:blip r:embed="rId4"/>
          <a:srcRect l="50165" t="30262" r="37498" b="40704"/>
          <a:stretch/>
        </p:blipFill>
        <p:spPr>
          <a:xfrm>
            <a:off x="9219484" y="2459772"/>
            <a:ext cx="2161489" cy="3438303"/>
          </a:xfrm>
          <a:prstGeom prst="rect">
            <a:avLst/>
          </a:prstGeom>
          <a:ln w="38100">
            <a:solidFill>
              <a:srgbClr val="FF6600"/>
            </a:solidFill>
          </a:ln>
          <a:effectLst>
            <a:outerShdw blurRad="457546" dist="38100" dir="2700000" algn="tl" rotWithShape="0">
              <a:prstClr val="black"/>
            </a:outerShdw>
          </a:effectLst>
        </p:spPr>
      </p:pic>
      <p:sp>
        <p:nvSpPr>
          <p:cNvPr id="7" name="TextBox 6">
            <a:extLst>
              <a:ext uri="{FF2B5EF4-FFF2-40B4-BE49-F238E27FC236}">
                <a16:creationId xmlns:a16="http://schemas.microsoft.com/office/drawing/2014/main" id="{391F21E7-9D83-C7D8-5EF6-8945D55B7F77}"/>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sp>
        <p:nvSpPr>
          <p:cNvPr id="13" name="Rectangle 12">
            <a:extLst>
              <a:ext uri="{FF2B5EF4-FFF2-40B4-BE49-F238E27FC236}">
                <a16:creationId xmlns:a16="http://schemas.microsoft.com/office/drawing/2014/main" id="{651A092F-C006-01D3-0A30-E20A7FF045B7}"/>
              </a:ext>
            </a:extLst>
          </p:cNvPr>
          <p:cNvSpPr/>
          <p:nvPr/>
        </p:nvSpPr>
        <p:spPr>
          <a:xfrm>
            <a:off x="245406" y="2120675"/>
            <a:ext cx="8609635" cy="1416079"/>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DE55DC-D453-2DAA-C7B9-03E2482E485E}"/>
              </a:ext>
            </a:extLst>
          </p:cNvPr>
          <p:cNvSpPr txBox="1"/>
          <p:nvPr/>
        </p:nvSpPr>
        <p:spPr>
          <a:xfrm>
            <a:off x="230815" y="2169745"/>
            <a:ext cx="8609634" cy="1323439"/>
          </a:xfrm>
          <a:prstGeom prst="rect">
            <a:avLst/>
          </a:prstGeom>
          <a:noFill/>
          <a:effectLst/>
        </p:spPr>
        <p:txBody>
          <a:bodyPr wrap="square" rtlCol="0">
            <a:spAutoFit/>
          </a:bodyPr>
          <a:lstStyle/>
          <a:p>
            <a:r>
              <a:rPr lang="en-US" sz="2000" dirty="0">
                <a:solidFill>
                  <a:srgbClr val="F48023"/>
                </a:solidFill>
                <a:effectLst/>
                <a:latin typeface="Myriad Pro Cond" panose="020B0506030403020204" pitchFamily="34" charset="0"/>
              </a:rPr>
              <a:t>UD provides a variety of free resources and support services to help you succeed academically, professionally, and personally. Make sure to explore the available resources and reach out for assistance when necessary. Whether you need academic support, career guidance, mental health services, or financial aid, your campus is here to support you on your journey to success.</a:t>
            </a:r>
          </a:p>
        </p:txBody>
      </p:sp>
      <p:sp>
        <p:nvSpPr>
          <p:cNvPr id="22" name="Rectangle 21">
            <a:extLst>
              <a:ext uri="{FF2B5EF4-FFF2-40B4-BE49-F238E27FC236}">
                <a16:creationId xmlns:a16="http://schemas.microsoft.com/office/drawing/2014/main" id="{7A345DD5-BC92-BD6F-6658-84606D1F5EA1}"/>
              </a:ext>
            </a:extLst>
          </p:cNvPr>
          <p:cNvSpPr/>
          <p:nvPr/>
        </p:nvSpPr>
        <p:spPr>
          <a:xfrm>
            <a:off x="6095972" y="5246090"/>
            <a:ext cx="2759069" cy="1249680"/>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1F472FF-8F96-1015-E7C0-5DBDFE96561E}"/>
              </a:ext>
            </a:extLst>
          </p:cNvPr>
          <p:cNvSpPr/>
          <p:nvPr/>
        </p:nvSpPr>
        <p:spPr>
          <a:xfrm>
            <a:off x="245406" y="3769152"/>
            <a:ext cx="2759069" cy="1249680"/>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025B964-E83F-D6C9-5882-E97DC964AAD7}"/>
              </a:ext>
            </a:extLst>
          </p:cNvPr>
          <p:cNvSpPr/>
          <p:nvPr/>
        </p:nvSpPr>
        <p:spPr>
          <a:xfrm>
            <a:off x="3183774" y="3766582"/>
            <a:ext cx="2759069" cy="1249680"/>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ED415EC-9FDD-D45C-808D-DBD0F2125FD3}"/>
              </a:ext>
            </a:extLst>
          </p:cNvPr>
          <p:cNvSpPr/>
          <p:nvPr/>
        </p:nvSpPr>
        <p:spPr>
          <a:xfrm>
            <a:off x="245406" y="5248660"/>
            <a:ext cx="2759069" cy="1249680"/>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15BA636-F151-8ABB-88BA-A8E13F0B0345}"/>
              </a:ext>
            </a:extLst>
          </p:cNvPr>
          <p:cNvSpPr/>
          <p:nvPr/>
        </p:nvSpPr>
        <p:spPr>
          <a:xfrm>
            <a:off x="3183774" y="5246090"/>
            <a:ext cx="2759069" cy="1249680"/>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683A654-0DD3-14C0-3CFF-FF1525A8FE73}"/>
              </a:ext>
            </a:extLst>
          </p:cNvPr>
          <p:cNvSpPr txBox="1"/>
          <p:nvPr/>
        </p:nvSpPr>
        <p:spPr>
          <a:xfrm>
            <a:off x="6149240" y="5303002"/>
            <a:ext cx="2558955" cy="1200329"/>
          </a:xfrm>
          <a:prstGeom prst="rect">
            <a:avLst/>
          </a:prstGeom>
          <a:noFill/>
          <a:effectLst/>
        </p:spPr>
        <p:txBody>
          <a:bodyPr wrap="square" rtlCol="0">
            <a:spAutoFit/>
          </a:bodyPr>
          <a:lstStyle/>
          <a:p>
            <a:pPr algn="ctr"/>
            <a:r>
              <a:rPr lang="en-US" sz="2400" b="1" dirty="0">
                <a:solidFill>
                  <a:srgbClr val="F48023"/>
                </a:solidFill>
                <a:effectLst/>
                <a:latin typeface="Myriad Pro Cond" panose="020B0506030403020204" pitchFamily="34" charset="0"/>
              </a:rPr>
              <a:t>And</a:t>
            </a:r>
          </a:p>
          <a:p>
            <a:pPr algn="ctr"/>
            <a:r>
              <a:rPr lang="en-US" sz="2400" b="1" dirty="0">
                <a:solidFill>
                  <a:srgbClr val="F48023"/>
                </a:solidFill>
                <a:effectLst/>
                <a:latin typeface="Myriad Pro Cond" panose="020B0506030403020204" pitchFamily="34" charset="0"/>
              </a:rPr>
              <a:t>Many</a:t>
            </a:r>
          </a:p>
          <a:p>
            <a:pPr algn="ctr"/>
            <a:r>
              <a:rPr lang="en-US" sz="2400" b="1" dirty="0">
                <a:solidFill>
                  <a:srgbClr val="F48023"/>
                </a:solidFill>
                <a:effectLst/>
                <a:latin typeface="Myriad Pro Cond" panose="020B0506030403020204" pitchFamily="34" charset="0"/>
              </a:rPr>
              <a:t>More!</a:t>
            </a:r>
          </a:p>
        </p:txBody>
      </p:sp>
      <p:sp>
        <p:nvSpPr>
          <p:cNvPr id="28" name="TextBox 27">
            <a:extLst>
              <a:ext uri="{FF2B5EF4-FFF2-40B4-BE49-F238E27FC236}">
                <a16:creationId xmlns:a16="http://schemas.microsoft.com/office/drawing/2014/main" id="{4A0757CC-E916-68A6-A755-0E93D2663F53}"/>
              </a:ext>
            </a:extLst>
          </p:cNvPr>
          <p:cNvSpPr txBox="1"/>
          <p:nvPr/>
        </p:nvSpPr>
        <p:spPr>
          <a:xfrm>
            <a:off x="-152649" y="4478670"/>
            <a:ext cx="3553885" cy="338554"/>
          </a:xfrm>
          <a:prstGeom prst="rect">
            <a:avLst/>
          </a:prstGeom>
          <a:noFill/>
        </p:spPr>
        <p:txBody>
          <a:bodyPr wrap="square" rtlCol="0">
            <a:spAutoFit/>
          </a:bodyPr>
          <a:lstStyle/>
          <a:p>
            <a:pPr algn="ctr"/>
            <a:r>
              <a:rPr lang="en-US" sz="1600" dirty="0">
                <a:latin typeface="Myriad Pro Cond" panose="020B0506030403020204" pitchFamily="34" charset="0"/>
              </a:rPr>
              <a:t>Tutoring, Writing Lab, Coaching, &amp; more</a:t>
            </a:r>
          </a:p>
        </p:txBody>
      </p:sp>
      <p:pic>
        <p:nvPicPr>
          <p:cNvPr id="30" name="Picture 29">
            <a:extLst>
              <a:ext uri="{FF2B5EF4-FFF2-40B4-BE49-F238E27FC236}">
                <a16:creationId xmlns:a16="http://schemas.microsoft.com/office/drawing/2014/main" id="{2B94BC7D-CD28-5BB6-D884-A4A11AB66DC1}"/>
              </a:ext>
            </a:extLst>
          </p:cNvPr>
          <p:cNvPicPr>
            <a:picLocks noChangeAspect="1"/>
          </p:cNvPicPr>
          <p:nvPr/>
        </p:nvPicPr>
        <p:blipFill>
          <a:blip r:embed="rId8"/>
          <a:stretch>
            <a:fillRect/>
          </a:stretch>
        </p:blipFill>
        <p:spPr>
          <a:xfrm>
            <a:off x="568058" y="5902942"/>
            <a:ext cx="1962749" cy="492728"/>
          </a:xfrm>
          <a:prstGeom prst="rect">
            <a:avLst/>
          </a:prstGeom>
        </p:spPr>
      </p:pic>
      <p:pic>
        <p:nvPicPr>
          <p:cNvPr id="31" name="Picture 30">
            <a:extLst>
              <a:ext uri="{FF2B5EF4-FFF2-40B4-BE49-F238E27FC236}">
                <a16:creationId xmlns:a16="http://schemas.microsoft.com/office/drawing/2014/main" id="{A0DFDE2C-25FE-8925-7027-BAD4CF66C5BE}"/>
              </a:ext>
            </a:extLst>
          </p:cNvPr>
          <p:cNvPicPr>
            <a:picLocks noChangeAspect="1"/>
          </p:cNvPicPr>
          <p:nvPr/>
        </p:nvPicPr>
        <p:blipFill>
          <a:blip r:embed="rId9"/>
          <a:stretch>
            <a:fillRect/>
          </a:stretch>
        </p:blipFill>
        <p:spPr>
          <a:xfrm>
            <a:off x="766340" y="5349066"/>
            <a:ext cx="1705835" cy="429949"/>
          </a:xfrm>
          <a:prstGeom prst="rect">
            <a:avLst/>
          </a:prstGeom>
        </p:spPr>
      </p:pic>
      <p:pic>
        <p:nvPicPr>
          <p:cNvPr id="32" name="Picture 31">
            <a:extLst>
              <a:ext uri="{FF2B5EF4-FFF2-40B4-BE49-F238E27FC236}">
                <a16:creationId xmlns:a16="http://schemas.microsoft.com/office/drawing/2014/main" id="{2B108E9E-A5B8-969F-6C54-F121B396E627}"/>
              </a:ext>
            </a:extLst>
          </p:cNvPr>
          <p:cNvPicPr>
            <a:picLocks noChangeAspect="1"/>
          </p:cNvPicPr>
          <p:nvPr/>
        </p:nvPicPr>
        <p:blipFill>
          <a:blip r:embed="rId10"/>
          <a:stretch>
            <a:fillRect/>
          </a:stretch>
        </p:blipFill>
        <p:spPr>
          <a:xfrm>
            <a:off x="389899" y="4201157"/>
            <a:ext cx="2429432" cy="234826"/>
          </a:xfrm>
          <a:prstGeom prst="rect">
            <a:avLst/>
          </a:prstGeom>
        </p:spPr>
      </p:pic>
      <p:sp>
        <p:nvSpPr>
          <p:cNvPr id="33" name="Rectangle 32">
            <a:extLst>
              <a:ext uri="{FF2B5EF4-FFF2-40B4-BE49-F238E27FC236}">
                <a16:creationId xmlns:a16="http://schemas.microsoft.com/office/drawing/2014/main" id="{B5506DFA-1180-E877-18F4-44A7B62ACD79}"/>
              </a:ext>
            </a:extLst>
          </p:cNvPr>
          <p:cNvSpPr/>
          <p:nvPr/>
        </p:nvSpPr>
        <p:spPr>
          <a:xfrm>
            <a:off x="6095972" y="3766582"/>
            <a:ext cx="2759069" cy="1249680"/>
          </a:xfrm>
          <a:prstGeom prst="rect">
            <a:avLst/>
          </a:prstGeom>
          <a:solidFill>
            <a:schemeClr val="bg1"/>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982BB5DE-44BF-3E47-20EB-048AAA2C61D4}"/>
              </a:ext>
            </a:extLst>
          </p:cNvPr>
          <p:cNvPicPr>
            <a:picLocks noChangeAspect="1"/>
          </p:cNvPicPr>
          <p:nvPr/>
        </p:nvPicPr>
        <p:blipFill>
          <a:blip r:embed="rId11"/>
          <a:stretch>
            <a:fillRect/>
          </a:stretch>
        </p:blipFill>
        <p:spPr>
          <a:xfrm>
            <a:off x="3233071" y="4206346"/>
            <a:ext cx="2634304" cy="370152"/>
          </a:xfrm>
          <a:prstGeom prst="rect">
            <a:avLst/>
          </a:prstGeom>
        </p:spPr>
      </p:pic>
      <p:pic>
        <p:nvPicPr>
          <p:cNvPr id="36" name="Picture 35">
            <a:extLst>
              <a:ext uri="{FF2B5EF4-FFF2-40B4-BE49-F238E27FC236}">
                <a16:creationId xmlns:a16="http://schemas.microsoft.com/office/drawing/2014/main" id="{66D34CD4-24C6-96BD-437D-680CD86E32CC}"/>
              </a:ext>
            </a:extLst>
          </p:cNvPr>
          <p:cNvPicPr>
            <a:picLocks noChangeAspect="1"/>
          </p:cNvPicPr>
          <p:nvPr/>
        </p:nvPicPr>
        <p:blipFill>
          <a:blip r:embed="rId12"/>
          <a:stretch>
            <a:fillRect/>
          </a:stretch>
        </p:blipFill>
        <p:spPr>
          <a:xfrm>
            <a:off x="6255614" y="4234522"/>
            <a:ext cx="2452581" cy="244148"/>
          </a:xfrm>
          <a:prstGeom prst="rect">
            <a:avLst/>
          </a:prstGeom>
        </p:spPr>
      </p:pic>
      <p:pic>
        <p:nvPicPr>
          <p:cNvPr id="37" name="Picture 36">
            <a:extLst>
              <a:ext uri="{FF2B5EF4-FFF2-40B4-BE49-F238E27FC236}">
                <a16:creationId xmlns:a16="http://schemas.microsoft.com/office/drawing/2014/main" id="{47FC4362-5A69-ECD9-C30A-B76524EF1372}"/>
              </a:ext>
            </a:extLst>
          </p:cNvPr>
          <p:cNvPicPr>
            <a:picLocks noChangeAspect="1"/>
          </p:cNvPicPr>
          <p:nvPr/>
        </p:nvPicPr>
        <p:blipFill>
          <a:blip r:embed="rId13"/>
          <a:stretch>
            <a:fillRect/>
          </a:stretch>
        </p:blipFill>
        <p:spPr>
          <a:xfrm>
            <a:off x="3242902" y="5690053"/>
            <a:ext cx="2634304" cy="335765"/>
          </a:xfrm>
          <a:prstGeom prst="rect">
            <a:avLst/>
          </a:prstGeom>
        </p:spPr>
      </p:pic>
      <p:sp>
        <p:nvSpPr>
          <p:cNvPr id="39" name="TextBox 38">
            <a:extLst>
              <a:ext uri="{FF2B5EF4-FFF2-40B4-BE49-F238E27FC236}">
                <a16:creationId xmlns:a16="http://schemas.microsoft.com/office/drawing/2014/main" id="{213B5D99-88DD-ED24-AB6B-A8F5C3EE4BD2}"/>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14"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40" name="TextBox 39">
            <a:extLst>
              <a:ext uri="{FF2B5EF4-FFF2-40B4-BE49-F238E27FC236}">
                <a16:creationId xmlns:a16="http://schemas.microsoft.com/office/drawing/2014/main" id="{4753034E-5F87-5B20-3EF9-3219766ECF6F}"/>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148334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urple text on a black background&#10;&#10;Description automatically generated">
            <a:extLst>
              <a:ext uri="{FF2B5EF4-FFF2-40B4-BE49-F238E27FC236}">
                <a16:creationId xmlns:a16="http://schemas.microsoft.com/office/drawing/2014/main" id="{FB630EC2-FC91-14F9-6B3D-AF2F413BEC2C}"/>
              </a:ext>
            </a:extLst>
          </p:cNvPr>
          <p:cNvPicPr>
            <a:picLocks noChangeAspect="1"/>
          </p:cNvPicPr>
          <p:nvPr/>
        </p:nvPicPr>
        <p:blipFill>
          <a:blip r:embed="rId3"/>
          <a:stretch>
            <a:fillRect/>
          </a:stretch>
        </p:blipFill>
        <p:spPr>
          <a:xfrm>
            <a:off x="349891" y="260580"/>
            <a:ext cx="7772400" cy="1017914"/>
          </a:xfrm>
          <a:prstGeom prst="rect">
            <a:avLst/>
          </a:prstGeom>
        </p:spPr>
      </p:pic>
      <p:sp>
        <p:nvSpPr>
          <p:cNvPr id="2" name="Rounded Rectangle 1">
            <a:hlinkClick r:id="rId4" action="ppaction://hlinksldjump"/>
            <a:extLst>
              <a:ext uri="{FF2B5EF4-FFF2-40B4-BE49-F238E27FC236}">
                <a16:creationId xmlns:a16="http://schemas.microsoft.com/office/drawing/2014/main" id="{73B62806-BED2-05A2-7F94-9757184E7BDA}"/>
              </a:ext>
            </a:extLst>
          </p:cNvPr>
          <p:cNvSpPr/>
          <p:nvPr/>
        </p:nvSpPr>
        <p:spPr>
          <a:xfrm>
            <a:off x="9724912" y="129092"/>
            <a:ext cx="2355926" cy="1506070"/>
          </a:xfrm>
          <a:prstGeom prst="roundRect">
            <a:avLst/>
          </a:prstGeom>
          <a:solidFill>
            <a:schemeClr val="bg1"/>
          </a:solidFill>
          <a:ln>
            <a:solidFill>
              <a:srgbClr val="8F6A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4" action="ppaction://hlinksldjump"/>
            <a:extLst>
              <a:ext uri="{FF2B5EF4-FFF2-40B4-BE49-F238E27FC236}">
                <a16:creationId xmlns:a16="http://schemas.microsoft.com/office/drawing/2014/main" id="{389D342E-299B-7F03-461F-B71192630D77}"/>
              </a:ext>
            </a:extLst>
          </p:cNvPr>
          <p:cNvPicPr>
            <a:picLocks noChangeAspect="1"/>
          </p:cNvPicPr>
          <p:nvPr/>
        </p:nvPicPr>
        <p:blipFill>
          <a:blip r:embed="rId5"/>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7F947903-0816-A4B1-CDF5-C6A48A8273E1}"/>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8F6A98"/>
                </a:solidFill>
                <a:latin typeface="Myriad Pro Light" panose="020B0403030403020204" pitchFamily="34" charset="0"/>
              </a:rPr>
              <a:t>Back to ALL STEPS</a:t>
            </a:r>
          </a:p>
        </p:txBody>
      </p:sp>
      <p:sp>
        <p:nvSpPr>
          <p:cNvPr id="8" name="Rectangle 7">
            <a:extLst>
              <a:ext uri="{FF2B5EF4-FFF2-40B4-BE49-F238E27FC236}">
                <a16:creationId xmlns:a16="http://schemas.microsoft.com/office/drawing/2014/main" id="{8E00CDE6-4952-1A72-DCC0-C3616D2C8BBF}"/>
              </a:ext>
            </a:extLst>
          </p:cNvPr>
          <p:cNvSpPr/>
          <p:nvPr/>
        </p:nvSpPr>
        <p:spPr>
          <a:xfrm>
            <a:off x="0" y="1844850"/>
            <a:ext cx="12192000" cy="5013150"/>
          </a:xfrm>
          <a:prstGeom prst="rect">
            <a:avLst/>
          </a:prstGeom>
          <a:gradFill flip="none" rotWithShape="1">
            <a:gsLst>
              <a:gs pos="78000">
                <a:srgbClr val="CEB3D7"/>
              </a:gs>
              <a:gs pos="21000">
                <a:srgbClr val="8F6A98"/>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957B5F67-142D-FD13-9267-1F0D41DCAC61}"/>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C20A06-AD8B-80D1-E989-CD531A4BCDED}"/>
              </a:ext>
            </a:extLst>
          </p:cNvPr>
          <p:cNvSpPr txBox="1"/>
          <p:nvPr/>
        </p:nvSpPr>
        <p:spPr>
          <a:xfrm>
            <a:off x="1299611" y="1064114"/>
            <a:ext cx="6028267" cy="646331"/>
          </a:xfrm>
          <a:prstGeom prst="rect">
            <a:avLst/>
          </a:prstGeom>
          <a:noFill/>
        </p:spPr>
        <p:txBody>
          <a:bodyPr wrap="square" rtlCol="0">
            <a:spAutoFit/>
          </a:bodyPr>
          <a:lstStyle/>
          <a:p>
            <a:r>
              <a:rPr lang="en-US" dirty="0">
                <a:solidFill>
                  <a:srgbClr val="8F6A98"/>
                </a:solidFill>
                <a:latin typeface="Myriad Pro Light" panose="020B0403030403020204" pitchFamily="34" charset="0"/>
              </a:rPr>
              <a:t>From the Health Clinic, UDCC, Office of Academic Success, and others, get the help you need.</a:t>
            </a:r>
          </a:p>
        </p:txBody>
      </p:sp>
      <p:pic>
        <p:nvPicPr>
          <p:cNvPr id="3" name="Picture 2">
            <a:extLst>
              <a:ext uri="{FF2B5EF4-FFF2-40B4-BE49-F238E27FC236}">
                <a16:creationId xmlns:a16="http://schemas.microsoft.com/office/drawing/2014/main" id="{1F80607B-540B-F579-84C8-F4C9534B7911}"/>
              </a:ext>
            </a:extLst>
          </p:cNvPr>
          <p:cNvPicPr>
            <a:picLocks noChangeAspect="1"/>
          </p:cNvPicPr>
          <p:nvPr/>
        </p:nvPicPr>
        <p:blipFill rotWithShape="1">
          <a:blip r:embed="rId7">
            <a:alphaModFix/>
          </a:blip>
          <a:srcRect l="63366"/>
          <a:stretch/>
        </p:blipFill>
        <p:spPr>
          <a:xfrm>
            <a:off x="10174688" y="6189708"/>
            <a:ext cx="1794890" cy="539200"/>
          </a:xfrm>
          <a:prstGeom prst="rect">
            <a:avLst/>
          </a:prstGeom>
        </p:spPr>
      </p:pic>
      <p:pic>
        <p:nvPicPr>
          <p:cNvPr id="5" name="Picture 4" descr="A diagram of steps to a higher level of progress&#10;&#10;Description automatically generated with medium confidence">
            <a:hlinkClick r:id="rId8"/>
            <a:extLst>
              <a:ext uri="{FF2B5EF4-FFF2-40B4-BE49-F238E27FC236}">
                <a16:creationId xmlns:a16="http://schemas.microsoft.com/office/drawing/2014/main" id="{86AE00B7-5EB7-D782-3F61-E87F6E0687AA}"/>
              </a:ext>
            </a:extLst>
          </p:cNvPr>
          <p:cNvPicPr>
            <a:picLocks noChangeAspect="1"/>
          </p:cNvPicPr>
          <p:nvPr/>
        </p:nvPicPr>
        <p:blipFill rotWithShape="1">
          <a:blip r:embed="rId5"/>
          <a:srcRect l="62510" t="20310" r="25134" b="50612"/>
          <a:stretch/>
        </p:blipFill>
        <p:spPr>
          <a:xfrm>
            <a:off x="9219484" y="2459772"/>
            <a:ext cx="2161489" cy="3438303"/>
          </a:xfrm>
          <a:prstGeom prst="rect">
            <a:avLst/>
          </a:prstGeom>
          <a:ln w="38100">
            <a:solidFill>
              <a:schemeClr val="accent5">
                <a:lumMod val="20000"/>
                <a:lumOff val="80000"/>
              </a:schemeClr>
            </a:solidFill>
          </a:ln>
          <a:effectLst>
            <a:outerShdw blurRad="457546" dist="38100" dir="2700000" algn="tl" rotWithShape="0">
              <a:prstClr val="black"/>
            </a:outerShdw>
          </a:effectLst>
        </p:spPr>
      </p:pic>
      <p:sp>
        <p:nvSpPr>
          <p:cNvPr id="7" name="TextBox 6">
            <a:extLst>
              <a:ext uri="{FF2B5EF4-FFF2-40B4-BE49-F238E27FC236}">
                <a16:creationId xmlns:a16="http://schemas.microsoft.com/office/drawing/2014/main" id="{08FE0410-F875-8224-D0BB-687AC6FD1DFD}"/>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sp>
        <p:nvSpPr>
          <p:cNvPr id="11" name="Rectangle 10">
            <a:extLst>
              <a:ext uri="{FF2B5EF4-FFF2-40B4-BE49-F238E27FC236}">
                <a16:creationId xmlns:a16="http://schemas.microsoft.com/office/drawing/2014/main" id="{56DF9D51-E577-F271-0AD6-E56986845422}"/>
              </a:ext>
            </a:extLst>
          </p:cNvPr>
          <p:cNvSpPr/>
          <p:nvPr/>
        </p:nvSpPr>
        <p:spPr>
          <a:xfrm>
            <a:off x="435928" y="3844592"/>
            <a:ext cx="2759069" cy="1299108"/>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lue and gold sign&#10;&#10;Description automatically generated">
            <a:extLst>
              <a:ext uri="{FF2B5EF4-FFF2-40B4-BE49-F238E27FC236}">
                <a16:creationId xmlns:a16="http://schemas.microsoft.com/office/drawing/2014/main" id="{0508CA8C-D617-63C3-2F50-602B4A377601}"/>
              </a:ext>
            </a:extLst>
          </p:cNvPr>
          <p:cNvPicPr>
            <a:picLocks noChangeAspect="1"/>
          </p:cNvPicPr>
          <p:nvPr/>
        </p:nvPicPr>
        <p:blipFill rotWithShape="1">
          <a:blip r:embed="rId9"/>
          <a:srcRect l="-1947" t="-7438" r="-2293" b="-7846"/>
          <a:stretch/>
        </p:blipFill>
        <p:spPr>
          <a:xfrm>
            <a:off x="441267" y="2127943"/>
            <a:ext cx="5657965" cy="1555931"/>
          </a:xfrm>
          <a:prstGeom prst="rect">
            <a:avLst/>
          </a:prstGeom>
          <a:solidFill>
            <a:schemeClr val="bg1"/>
          </a:solidFill>
          <a:ln w="38100">
            <a:solidFill>
              <a:srgbClr val="153F71"/>
            </a:solidFill>
          </a:ln>
        </p:spPr>
      </p:pic>
      <p:sp>
        <p:nvSpPr>
          <p:cNvPr id="18" name="Rectangle 17">
            <a:extLst>
              <a:ext uri="{FF2B5EF4-FFF2-40B4-BE49-F238E27FC236}">
                <a16:creationId xmlns:a16="http://schemas.microsoft.com/office/drawing/2014/main" id="{5CA34BF8-6594-9D58-D395-E4B9057C2C5D}"/>
              </a:ext>
            </a:extLst>
          </p:cNvPr>
          <p:cNvSpPr/>
          <p:nvPr/>
        </p:nvSpPr>
        <p:spPr>
          <a:xfrm>
            <a:off x="441267" y="5278004"/>
            <a:ext cx="2759069" cy="1299108"/>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59AE477-F6AA-C055-E4EC-E3F66E0DDC23}"/>
              </a:ext>
            </a:extLst>
          </p:cNvPr>
          <p:cNvSpPr/>
          <p:nvPr/>
        </p:nvSpPr>
        <p:spPr>
          <a:xfrm>
            <a:off x="3340163" y="4818459"/>
            <a:ext cx="2759069" cy="823885"/>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C5159F3-F163-8652-3FDF-0420F1E0A5E7}"/>
              </a:ext>
            </a:extLst>
          </p:cNvPr>
          <p:cNvPicPr>
            <a:picLocks noChangeAspect="1"/>
          </p:cNvPicPr>
          <p:nvPr/>
        </p:nvPicPr>
        <p:blipFill>
          <a:blip r:embed="rId10"/>
          <a:stretch>
            <a:fillRect/>
          </a:stretch>
        </p:blipFill>
        <p:spPr>
          <a:xfrm>
            <a:off x="640579" y="4768545"/>
            <a:ext cx="2360443" cy="286855"/>
          </a:xfrm>
          <a:prstGeom prst="rect">
            <a:avLst/>
          </a:prstGeom>
        </p:spPr>
      </p:pic>
      <p:pic>
        <p:nvPicPr>
          <p:cNvPr id="22" name="Picture 21">
            <a:extLst>
              <a:ext uri="{FF2B5EF4-FFF2-40B4-BE49-F238E27FC236}">
                <a16:creationId xmlns:a16="http://schemas.microsoft.com/office/drawing/2014/main" id="{9CF62F8F-5B91-E360-F37D-74854FEC7809}"/>
              </a:ext>
            </a:extLst>
          </p:cNvPr>
          <p:cNvPicPr>
            <a:picLocks noChangeAspect="1"/>
          </p:cNvPicPr>
          <p:nvPr/>
        </p:nvPicPr>
        <p:blipFill>
          <a:blip r:embed="rId11"/>
          <a:stretch>
            <a:fillRect/>
          </a:stretch>
        </p:blipFill>
        <p:spPr>
          <a:xfrm>
            <a:off x="584958" y="4011080"/>
            <a:ext cx="2347380" cy="564714"/>
          </a:xfrm>
          <a:prstGeom prst="rect">
            <a:avLst/>
          </a:prstGeom>
        </p:spPr>
      </p:pic>
      <p:pic>
        <p:nvPicPr>
          <p:cNvPr id="26" name="Picture 25">
            <a:extLst>
              <a:ext uri="{FF2B5EF4-FFF2-40B4-BE49-F238E27FC236}">
                <a16:creationId xmlns:a16="http://schemas.microsoft.com/office/drawing/2014/main" id="{E6E0A048-CD9F-2DC6-05F4-D7EFC27BABD3}"/>
              </a:ext>
            </a:extLst>
          </p:cNvPr>
          <p:cNvPicPr>
            <a:picLocks noChangeAspect="1"/>
          </p:cNvPicPr>
          <p:nvPr/>
        </p:nvPicPr>
        <p:blipFill>
          <a:blip r:embed="rId12"/>
          <a:stretch>
            <a:fillRect/>
          </a:stretch>
        </p:blipFill>
        <p:spPr>
          <a:xfrm>
            <a:off x="3603167" y="4985174"/>
            <a:ext cx="2161489" cy="475429"/>
          </a:xfrm>
          <a:prstGeom prst="rect">
            <a:avLst/>
          </a:prstGeom>
        </p:spPr>
      </p:pic>
      <p:sp>
        <p:nvSpPr>
          <p:cNvPr id="28" name="Rectangle 27">
            <a:extLst>
              <a:ext uri="{FF2B5EF4-FFF2-40B4-BE49-F238E27FC236}">
                <a16:creationId xmlns:a16="http://schemas.microsoft.com/office/drawing/2014/main" id="{2BA90015-6813-EC08-65B3-3A6BBF8886BA}"/>
              </a:ext>
            </a:extLst>
          </p:cNvPr>
          <p:cNvSpPr/>
          <p:nvPr/>
        </p:nvSpPr>
        <p:spPr>
          <a:xfrm>
            <a:off x="3336930" y="5754094"/>
            <a:ext cx="2759069" cy="823885"/>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75B32E3-7A61-F677-B983-AA3A4F51544C}"/>
              </a:ext>
            </a:extLst>
          </p:cNvPr>
          <p:cNvSpPr/>
          <p:nvPr/>
        </p:nvSpPr>
        <p:spPr>
          <a:xfrm>
            <a:off x="3330964" y="3845443"/>
            <a:ext cx="2759069" cy="823885"/>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74F6F57A-1A8F-17D4-0BA5-1F676AF6BA59}"/>
              </a:ext>
            </a:extLst>
          </p:cNvPr>
          <p:cNvPicPr>
            <a:picLocks noChangeAspect="1"/>
          </p:cNvPicPr>
          <p:nvPr/>
        </p:nvPicPr>
        <p:blipFill>
          <a:blip r:embed="rId13"/>
          <a:stretch>
            <a:fillRect/>
          </a:stretch>
        </p:blipFill>
        <p:spPr>
          <a:xfrm>
            <a:off x="3513170" y="4091862"/>
            <a:ext cx="2394653" cy="308222"/>
          </a:xfrm>
          <a:prstGeom prst="rect">
            <a:avLst/>
          </a:prstGeom>
        </p:spPr>
      </p:pic>
      <p:pic>
        <p:nvPicPr>
          <p:cNvPr id="27" name="Picture 26">
            <a:extLst>
              <a:ext uri="{FF2B5EF4-FFF2-40B4-BE49-F238E27FC236}">
                <a16:creationId xmlns:a16="http://schemas.microsoft.com/office/drawing/2014/main" id="{4A09F994-9E25-9264-777C-CF89460AB4FE}"/>
              </a:ext>
            </a:extLst>
          </p:cNvPr>
          <p:cNvPicPr>
            <a:picLocks noChangeAspect="1"/>
          </p:cNvPicPr>
          <p:nvPr/>
        </p:nvPicPr>
        <p:blipFill>
          <a:blip r:embed="rId14"/>
          <a:stretch>
            <a:fillRect/>
          </a:stretch>
        </p:blipFill>
        <p:spPr>
          <a:xfrm>
            <a:off x="3406009" y="6046221"/>
            <a:ext cx="2627375" cy="324958"/>
          </a:xfrm>
          <a:prstGeom prst="rect">
            <a:avLst/>
          </a:prstGeom>
        </p:spPr>
      </p:pic>
      <p:sp>
        <p:nvSpPr>
          <p:cNvPr id="30" name="Rectangle 29">
            <a:extLst>
              <a:ext uri="{FF2B5EF4-FFF2-40B4-BE49-F238E27FC236}">
                <a16:creationId xmlns:a16="http://schemas.microsoft.com/office/drawing/2014/main" id="{F2EEDE40-36F8-7AE7-7C9B-6BEDD3C72C88}"/>
              </a:ext>
            </a:extLst>
          </p:cNvPr>
          <p:cNvSpPr/>
          <p:nvPr/>
        </p:nvSpPr>
        <p:spPr>
          <a:xfrm>
            <a:off x="6261211" y="2120675"/>
            <a:ext cx="2260794" cy="4494778"/>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03B9DC5-7522-F094-DA57-2D0DF1C0E2C4}"/>
              </a:ext>
            </a:extLst>
          </p:cNvPr>
          <p:cNvSpPr txBox="1"/>
          <p:nvPr/>
        </p:nvSpPr>
        <p:spPr>
          <a:xfrm>
            <a:off x="6042473" y="3628150"/>
            <a:ext cx="2558955" cy="1446550"/>
          </a:xfrm>
          <a:prstGeom prst="rect">
            <a:avLst/>
          </a:prstGeom>
          <a:noFill/>
          <a:effectLst/>
        </p:spPr>
        <p:txBody>
          <a:bodyPr wrap="square" rtlCol="0">
            <a:spAutoFit/>
          </a:bodyPr>
          <a:lstStyle/>
          <a:p>
            <a:pPr algn="ctr"/>
            <a:r>
              <a:rPr lang="en-US" sz="4400" b="1" dirty="0">
                <a:solidFill>
                  <a:srgbClr val="153F71"/>
                </a:solidFill>
                <a:effectLst/>
                <a:latin typeface="Myriad Pro Cond" panose="020B0506030403020204" pitchFamily="34" charset="0"/>
              </a:rPr>
              <a:t>And</a:t>
            </a:r>
          </a:p>
          <a:p>
            <a:pPr algn="ctr"/>
            <a:r>
              <a:rPr lang="en-US" sz="4400" b="1" dirty="0">
                <a:solidFill>
                  <a:srgbClr val="153F71"/>
                </a:solidFill>
                <a:effectLst/>
                <a:latin typeface="Myriad Pro Cond" panose="020B0506030403020204" pitchFamily="34" charset="0"/>
              </a:rPr>
              <a:t>More!</a:t>
            </a:r>
          </a:p>
        </p:txBody>
      </p:sp>
      <p:sp>
        <p:nvSpPr>
          <p:cNvPr id="34" name="TextBox 33">
            <a:extLst>
              <a:ext uri="{FF2B5EF4-FFF2-40B4-BE49-F238E27FC236}">
                <a16:creationId xmlns:a16="http://schemas.microsoft.com/office/drawing/2014/main" id="{4F61102E-F929-5979-3EA2-D87FDFAECA7D}"/>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15"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35" name="TextBox 34">
            <a:extLst>
              <a:ext uri="{FF2B5EF4-FFF2-40B4-BE49-F238E27FC236}">
                <a16:creationId xmlns:a16="http://schemas.microsoft.com/office/drawing/2014/main" id="{1EE81113-AC65-0C05-E10E-2020CA785591}"/>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pic>
        <p:nvPicPr>
          <p:cNvPr id="13" name="Picture 12">
            <a:extLst>
              <a:ext uri="{FF2B5EF4-FFF2-40B4-BE49-F238E27FC236}">
                <a16:creationId xmlns:a16="http://schemas.microsoft.com/office/drawing/2014/main" id="{B7770E0C-124A-28C1-CD30-AD226B0261CC}"/>
              </a:ext>
            </a:extLst>
          </p:cNvPr>
          <p:cNvPicPr>
            <a:picLocks noChangeAspect="1"/>
          </p:cNvPicPr>
          <p:nvPr/>
        </p:nvPicPr>
        <p:blipFill>
          <a:blip r:embed="rId16"/>
          <a:stretch>
            <a:fillRect/>
          </a:stretch>
        </p:blipFill>
        <p:spPr>
          <a:xfrm>
            <a:off x="506164" y="6260537"/>
            <a:ext cx="2629365" cy="225696"/>
          </a:xfrm>
          <a:prstGeom prst="rect">
            <a:avLst/>
          </a:prstGeom>
        </p:spPr>
      </p:pic>
      <p:pic>
        <p:nvPicPr>
          <p:cNvPr id="14" name="Picture 13">
            <a:extLst>
              <a:ext uri="{FF2B5EF4-FFF2-40B4-BE49-F238E27FC236}">
                <a16:creationId xmlns:a16="http://schemas.microsoft.com/office/drawing/2014/main" id="{B8705ABB-1A3F-18DE-CEBE-0DF27F31D229}"/>
              </a:ext>
            </a:extLst>
          </p:cNvPr>
          <p:cNvPicPr>
            <a:picLocks noChangeAspect="1"/>
          </p:cNvPicPr>
          <p:nvPr/>
        </p:nvPicPr>
        <p:blipFill>
          <a:blip r:embed="rId17"/>
          <a:stretch>
            <a:fillRect/>
          </a:stretch>
        </p:blipFill>
        <p:spPr>
          <a:xfrm>
            <a:off x="884018" y="5398607"/>
            <a:ext cx="1863237" cy="731638"/>
          </a:xfrm>
          <a:prstGeom prst="rect">
            <a:avLst/>
          </a:prstGeom>
        </p:spPr>
      </p:pic>
    </p:spTree>
    <p:extLst>
      <p:ext uri="{BB962C8B-B14F-4D97-AF65-F5344CB8AC3E}">
        <p14:creationId xmlns:p14="http://schemas.microsoft.com/office/powerpoint/2010/main" val="422429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black background&#10;&#10;Description automatically generated">
            <a:extLst>
              <a:ext uri="{FF2B5EF4-FFF2-40B4-BE49-F238E27FC236}">
                <a16:creationId xmlns:a16="http://schemas.microsoft.com/office/drawing/2014/main" id="{F32474FA-E79C-D29B-CD4D-534920864A54}"/>
              </a:ext>
            </a:extLst>
          </p:cNvPr>
          <p:cNvPicPr>
            <a:picLocks noChangeAspect="1"/>
          </p:cNvPicPr>
          <p:nvPr/>
        </p:nvPicPr>
        <p:blipFill>
          <a:blip r:embed="rId3"/>
          <a:stretch>
            <a:fillRect/>
          </a:stretch>
        </p:blipFill>
        <p:spPr>
          <a:xfrm>
            <a:off x="270548" y="233442"/>
            <a:ext cx="7772400" cy="1106060"/>
          </a:xfrm>
          <a:prstGeom prst="rect">
            <a:avLst/>
          </a:prstGeom>
        </p:spPr>
      </p:pic>
      <p:sp>
        <p:nvSpPr>
          <p:cNvPr id="2" name="Rounded Rectangle 1">
            <a:hlinkClick r:id="rId4" action="ppaction://hlinksldjump"/>
            <a:extLst>
              <a:ext uri="{FF2B5EF4-FFF2-40B4-BE49-F238E27FC236}">
                <a16:creationId xmlns:a16="http://schemas.microsoft.com/office/drawing/2014/main" id="{924B4C95-9AE7-6A2D-DC0D-87E37FCB32DF}"/>
              </a:ext>
            </a:extLst>
          </p:cNvPr>
          <p:cNvSpPr/>
          <p:nvPr/>
        </p:nvSpPr>
        <p:spPr>
          <a:xfrm>
            <a:off x="9724912" y="129092"/>
            <a:ext cx="2355926" cy="1506070"/>
          </a:xfrm>
          <a:prstGeom prst="roundRect">
            <a:avLst/>
          </a:prstGeom>
          <a:solidFill>
            <a:schemeClr val="bg1"/>
          </a:solidFill>
          <a:ln>
            <a:solidFill>
              <a:srgbClr val="D682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4" action="ppaction://hlinksldjump"/>
            <a:extLst>
              <a:ext uri="{FF2B5EF4-FFF2-40B4-BE49-F238E27FC236}">
                <a16:creationId xmlns:a16="http://schemas.microsoft.com/office/drawing/2014/main" id="{C310FDE3-468D-F3DA-FBCE-CDB448E9660E}"/>
              </a:ext>
            </a:extLst>
          </p:cNvPr>
          <p:cNvPicPr>
            <a:picLocks noChangeAspect="1"/>
          </p:cNvPicPr>
          <p:nvPr/>
        </p:nvPicPr>
        <p:blipFill>
          <a:blip r:embed="rId5"/>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2258D9F3-3CBE-D28E-102C-90B337D60A1D}"/>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7A3F7B"/>
                </a:solidFill>
                <a:latin typeface="Myriad Pro Light" panose="020B0403030403020204" pitchFamily="34" charset="0"/>
              </a:rPr>
              <a:t>Back to ALL STEPS</a:t>
            </a:r>
          </a:p>
        </p:txBody>
      </p:sp>
      <p:sp>
        <p:nvSpPr>
          <p:cNvPr id="8" name="Rectangle 7">
            <a:extLst>
              <a:ext uri="{FF2B5EF4-FFF2-40B4-BE49-F238E27FC236}">
                <a16:creationId xmlns:a16="http://schemas.microsoft.com/office/drawing/2014/main" id="{89429933-8BC8-2853-39B3-6BDDB2841998}"/>
              </a:ext>
            </a:extLst>
          </p:cNvPr>
          <p:cNvSpPr/>
          <p:nvPr/>
        </p:nvSpPr>
        <p:spPr>
          <a:xfrm>
            <a:off x="0" y="1844850"/>
            <a:ext cx="12192000" cy="5013150"/>
          </a:xfrm>
          <a:prstGeom prst="rect">
            <a:avLst/>
          </a:prstGeom>
          <a:gradFill flip="none" rotWithShape="1">
            <a:gsLst>
              <a:gs pos="78000">
                <a:srgbClr val="D68288"/>
              </a:gs>
              <a:gs pos="21000">
                <a:srgbClr val="9B4D7E"/>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AA4F3E60-491E-A771-C5E6-93438E8FF53C}"/>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9B431F2-C221-6D9C-630C-F49036F57CCD}"/>
              </a:ext>
            </a:extLst>
          </p:cNvPr>
          <p:cNvSpPr txBox="1"/>
          <p:nvPr/>
        </p:nvSpPr>
        <p:spPr>
          <a:xfrm>
            <a:off x="1299611" y="1064114"/>
            <a:ext cx="6028267" cy="646331"/>
          </a:xfrm>
          <a:prstGeom prst="rect">
            <a:avLst/>
          </a:prstGeom>
          <a:noFill/>
        </p:spPr>
        <p:txBody>
          <a:bodyPr wrap="square" rtlCol="0">
            <a:spAutoFit/>
          </a:bodyPr>
          <a:lstStyle/>
          <a:p>
            <a:r>
              <a:rPr lang="en-US" dirty="0">
                <a:solidFill>
                  <a:srgbClr val="9B4D7E"/>
                </a:solidFill>
                <a:latin typeface="Myriad Pro Light" panose="020B0403030403020204" pitchFamily="34" charset="0"/>
              </a:rPr>
              <a:t>There are times when you need more than what can be offered with general help, we can connect you to where you need.</a:t>
            </a:r>
          </a:p>
        </p:txBody>
      </p:sp>
      <p:pic>
        <p:nvPicPr>
          <p:cNvPr id="3" name="Picture 2">
            <a:extLst>
              <a:ext uri="{FF2B5EF4-FFF2-40B4-BE49-F238E27FC236}">
                <a16:creationId xmlns:a16="http://schemas.microsoft.com/office/drawing/2014/main" id="{6F13C618-FDEA-8505-16AF-41163E743546}"/>
              </a:ext>
            </a:extLst>
          </p:cNvPr>
          <p:cNvPicPr>
            <a:picLocks noChangeAspect="1"/>
          </p:cNvPicPr>
          <p:nvPr/>
        </p:nvPicPr>
        <p:blipFill rotWithShape="1">
          <a:blip r:embed="rId7">
            <a:alphaModFix/>
          </a:blip>
          <a:srcRect l="63366"/>
          <a:stretch/>
        </p:blipFill>
        <p:spPr>
          <a:xfrm>
            <a:off x="10174688" y="6189708"/>
            <a:ext cx="1794890" cy="539200"/>
          </a:xfrm>
          <a:prstGeom prst="rect">
            <a:avLst/>
          </a:prstGeom>
        </p:spPr>
      </p:pic>
      <p:pic>
        <p:nvPicPr>
          <p:cNvPr id="5" name="Picture 4" descr="A diagram of steps to a higher level of progress&#10;&#10;Description automatically generated with medium confidence">
            <a:hlinkClick r:id="rId8"/>
            <a:extLst>
              <a:ext uri="{FF2B5EF4-FFF2-40B4-BE49-F238E27FC236}">
                <a16:creationId xmlns:a16="http://schemas.microsoft.com/office/drawing/2014/main" id="{FE81EDC9-54D3-E4B4-B293-16A4E2D7DFC1}"/>
              </a:ext>
            </a:extLst>
          </p:cNvPr>
          <p:cNvPicPr>
            <a:picLocks noChangeAspect="1"/>
          </p:cNvPicPr>
          <p:nvPr/>
        </p:nvPicPr>
        <p:blipFill rotWithShape="1">
          <a:blip r:embed="rId5"/>
          <a:srcRect l="75097" t="10185" r="12512" b="60654"/>
          <a:stretch/>
        </p:blipFill>
        <p:spPr>
          <a:xfrm>
            <a:off x="9219484" y="2459772"/>
            <a:ext cx="2161489" cy="3438303"/>
          </a:xfrm>
          <a:prstGeom prst="rect">
            <a:avLst/>
          </a:prstGeom>
          <a:ln w="38100">
            <a:solidFill>
              <a:srgbClr val="FAC2A7"/>
            </a:solidFill>
          </a:ln>
          <a:effectLst>
            <a:outerShdw blurRad="457546" dist="38100" dir="2700000" algn="tl" rotWithShape="0">
              <a:prstClr val="black"/>
            </a:outerShdw>
          </a:effectLst>
        </p:spPr>
      </p:pic>
      <p:sp>
        <p:nvSpPr>
          <p:cNvPr id="7" name="TextBox 6">
            <a:extLst>
              <a:ext uri="{FF2B5EF4-FFF2-40B4-BE49-F238E27FC236}">
                <a16:creationId xmlns:a16="http://schemas.microsoft.com/office/drawing/2014/main" id="{D8A14082-124E-B278-39C8-1423444E68D0}"/>
              </a:ext>
            </a:extLst>
          </p:cNvPr>
          <p:cNvSpPr txBox="1"/>
          <p:nvPr/>
        </p:nvSpPr>
        <p:spPr>
          <a:xfrm>
            <a:off x="9190542" y="2459772"/>
            <a:ext cx="2331089" cy="307777"/>
          </a:xfrm>
          <a:prstGeom prst="rect">
            <a:avLst/>
          </a:prstGeom>
          <a:noFill/>
          <a:scene3d>
            <a:camera prst="orthographicFront">
              <a:rot lat="0" lon="600000" rev="0"/>
            </a:camera>
            <a:lightRig rig="threePt" dir="t"/>
          </a:scene3d>
        </p:spPr>
        <p:txBody>
          <a:bodyPr wrap="square">
            <a:spAutoFit/>
          </a:bodyPr>
          <a:lstStyle/>
          <a:p>
            <a:r>
              <a:rPr lang="en-US" sz="1400" i="1" dirty="0">
                <a:solidFill>
                  <a:schemeClr val="bg1"/>
                </a:solidFill>
                <a:latin typeface="Montserrat" pitchFamily="2" charset="77"/>
              </a:rPr>
              <a:t>Click here to see more.</a:t>
            </a:r>
            <a:endParaRPr lang="en-US" sz="1400" dirty="0">
              <a:solidFill>
                <a:schemeClr val="bg1"/>
              </a:solidFill>
            </a:endParaRPr>
          </a:p>
        </p:txBody>
      </p:sp>
      <p:sp>
        <p:nvSpPr>
          <p:cNvPr id="11" name="Rectangle 10">
            <a:extLst>
              <a:ext uri="{FF2B5EF4-FFF2-40B4-BE49-F238E27FC236}">
                <a16:creationId xmlns:a16="http://schemas.microsoft.com/office/drawing/2014/main" id="{EE2C7877-FE6C-CBC4-4805-538F7DBBE8EF}"/>
              </a:ext>
            </a:extLst>
          </p:cNvPr>
          <p:cNvSpPr/>
          <p:nvPr/>
        </p:nvSpPr>
        <p:spPr>
          <a:xfrm>
            <a:off x="242508" y="3850811"/>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A9B810C-BC04-C581-931A-C221447DB1FC}"/>
              </a:ext>
            </a:extLst>
          </p:cNvPr>
          <p:cNvSpPr/>
          <p:nvPr/>
        </p:nvSpPr>
        <p:spPr>
          <a:xfrm>
            <a:off x="3197610" y="3854590"/>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D9E09FE-D1BF-2092-3EF1-7F5DF07830A5}"/>
              </a:ext>
            </a:extLst>
          </p:cNvPr>
          <p:cNvSpPr/>
          <p:nvPr/>
        </p:nvSpPr>
        <p:spPr>
          <a:xfrm>
            <a:off x="242508" y="5330319"/>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837797B-F0EE-37B7-3C36-D59541619797}"/>
              </a:ext>
            </a:extLst>
          </p:cNvPr>
          <p:cNvSpPr/>
          <p:nvPr/>
        </p:nvSpPr>
        <p:spPr>
          <a:xfrm>
            <a:off x="3197610" y="5334098"/>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69CA687-7F5F-6D44-2D54-5E99207A1EB2}"/>
              </a:ext>
            </a:extLst>
          </p:cNvPr>
          <p:cNvSpPr/>
          <p:nvPr/>
        </p:nvSpPr>
        <p:spPr>
          <a:xfrm>
            <a:off x="271878" y="2359966"/>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126B5F5-CC07-006A-664A-C3ADE7FC8A62}"/>
              </a:ext>
            </a:extLst>
          </p:cNvPr>
          <p:cNvSpPr/>
          <p:nvPr/>
        </p:nvSpPr>
        <p:spPr>
          <a:xfrm>
            <a:off x="3226980" y="2363745"/>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2516058-BDEB-EE5A-9702-632ADD695887}"/>
              </a:ext>
            </a:extLst>
          </p:cNvPr>
          <p:cNvSpPr/>
          <p:nvPr/>
        </p:nvSpPr>
        <p:spPr>
          <a:xfrm>
            <a:off x="6159596" y="3850811"/>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E531B82-DF35-1690-22CB-928723E11602}"/>
              </a:ext>
            </a:extLst>
          </p:cNvPr>
          <p:cNvSpPr/>
          <p:nvPr/>
        </p:nvSpPr>
        <p:spPr>
          <a:xfrm>
            <a:off x="6159596" y="5330319"/>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83FFE1F-9A2D-D1F5-1823-EDDEFBDEB23B}"/>
              </a:ext>
            </a:extLst>
          </p:cNvPr>
          <p:cNvSpPr/>
          <p:nvPr/>
        </p:nvSpPr>
        <p:spPr>
          <a:xfrm>
            <a:off x="6188966" y="2359966"/>
            <a:ext cx="2759069" cy="1249680"/>
          </a:xfrm>
          <a:prstGeom prst="rect">
            <a:avLst/>
          </a:prstGeom>
          <a:solidFill>
            <a:schemeClr val="bg1"/>
          </a:solidFill>
          <a:ln w="38100">
            <a:solidFill>
              <a:srgbClr val="153F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Baylor Scott &amp; White Health | AMIA - American Medical Informatics  Association">
            <a:extLst>
              <a:ext uri="{FF2B5EF4-FFF2-40B4-BE49-F238E27FC236}">
                <a16:creationId xmlns:a16="http://schemas.microsoft.com/office/drawing/2014/main" id="{821E0940-EAF2-BF68-59A5-02216506B0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912" b="25551"/>
          <a:stretch/>
        </p:blipFill>
        <p:spPr bwMode="auto">
          <a:xfrm>
            <a:off x="6616705" y="2457935"/>
            <a:ext cx="1844850" cy="9692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rollton Springs | There's Hope. There's Help.">
            <a:extLst>
              <a:ext uri="{FF2B5EF4-FFF2-40B4-BE49-F238E27FC236}">
                <a16:creationId xmlns:a16="http://schemas.microsoft.com/office/drawing/2014/main" id="{0946F6A6-A907-6E00-5E2F-8C284F628D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354" y="2678719"/>
            <a:ext cx="2300049" cy="6578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edical City Healthcare">
            <a:extLst>
              <a:ext uri="{FF2B5EF4-FFF2-40B4-BE49-F238E27FC236}">
                <a16:creationId xmlns:a16="http://schemas.microsoft.com/office/drawing/2014/main" id="{E44D73AC-E8C5-B529-A946-57CA22A1FB4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716" b="38515"/>
          <a:stretch/>
        </p:blipFill>
        <p:spPr bwMode="auto">
          <a:xfrm>
            <a:off x="538576" y="4114994"/>
            <a:ext cx="2166932" cy="66674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ating Recovery Center &amp; CSG: Mental Health Content &amp; White Paper Case Study">
            <a:extLst>
              <a:ext uri="{FF2B5EF4-FFF2-40B4-BE49-F238E27FC236}">
                <a16:creationId xmlns:a16="http://schemas.microsoft.com/office/drawing/2014/main" id="{F49C2A3E-F5CC-6B75-C5BD-DDA43B4C1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7864" y="4068391"/>
            <a:ext cx="2116501" cy="80021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UTSW Admissions">
            <a:extLst>
              <a:ext uri="{FF2B5EF4-FFF2-40B4-BE49-F238E27FC236}">
                <a16:creationId xmlns:a16="http://schemas.microsoft.com/office/drawing/2014/main" id="{94363433-0CC1-0208-94F9-3D71ED87C6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4121" y="2572880"/>
            <a:ext cx="2686046" cy="92682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Workflow Automation at Texas Health Resources">
            <a:extLst>
              <a:ext uri="{FF2B5EF4-FFF2-40B4-BE49-F238E27FC236}">
                <a16:creationId xmlns:a16="http://schemas.microsoft.com/office/drawing/2014/main" id="{BC240492-6BCD-CBFC-B0D6-29CC247C22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3339" y="5464365"/>
            <a:ext cx="2691354" cy="96977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ealthcare's Hottest No. 33: Methodist Health System | Modern Healthcare">
            <a:extLst>
              <a:ext uri="{FF2B5EF4-FFF2-40B4-BE49-F238E27FC236}">
                <a16:creationId xmlns:a16="http://schemas.microsoft.com/office/drawing/2014/main" id="{7C3EFD84-C243-E3B9-9AF4-84E572231C5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66142" y="5476045"/>
            <a:ext cx="2533830" cy="102376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9F25848-4EB4-25C2-9F4C-790F9058D36A}"/>
              </a:ext>
            </a:extLst>
          </p:cNvPr>
          <p:cNvSpPr txBox="1"/>
          <p:nvPr/>
        </p:nvSpPr>
        <p:spPr>
          <a:xfrm>
            <a:off x="270548" y="1965206"/>
            <a:ext cx="6028267" cy="369332"/>
          </a:xfrm>
          <a:prstGeom prst="rect">
            <a:avLst/>
          </a:prstGeom>
          <a:noFill/>
        </p:spPr>
        <p:txBody>
          <a:bodyPr wrap="square" rtlCol="0">
            <a:spAutoFit/>
          </a:bodyPr>
          <a:lstStyle/>
          <a:p>
            <a:r>
              <a:rPr lang="en-US" b="1" dirty="0">
                <a:solidFill>
                  <a:schemeClr val="bg1"/>
                </a:solidFill>
                <a:latin typeface="Myriad Pro Light" panose="020B0403030403020204" pitchFamily="34" charset="0"/>
              </a:rPr>
              <a:t>Health Systems* a short drive from UD:</a:t>
            </a:r>
          </a:p>
        </p:txBody>
      </p:sp>
      <p:sp>
        <p:nvSpPr>
          <p:cNvPr id="25" name="TextBox 24">
            <a:extLst>
              <a:ext uri="{FF2B5EF4-FFF2-40B4-BE49-F238E27FC236}">
                <a16:creationId xmlns:a16="http://schemas.microsoft.com/office/drawing/2014/main" id="{01EF0EF1-556A-F03B-7BC3-B4641EFE3662}"/>
              </a:ext>
            </a:extLst>
          </p:cNvPr>
          <p:cNvSpPr txBox="1"/>
          <p:nvPr/>
        </p:nvSpPr>
        <p:spPr>
          <a:xfrm>
            <a:off x="6366955" y="5301802"/>
            <a:ext cx="2344350" cy="1446550"/>
          </a:xfrm>
          <a:prstGeom prst="rect">
            <a:avLst/>
          </a:prstGeom>
          <a:noFill/>
          <a:effectLst/>
        </p:spPr>
        <p:txBody>
          <a:bodyPr wrap="square" rtlCol="0">
            <a:spAutoFit/>
          </a:bodyPr>
          <a:lstStyle/>
          <a:p>
            <a:pPr algn="ctr"/>
            <a:r>
              <a:rPr lang="en-US" sz="4400" b="1" dirty="0">
                <a:solidFill>
                  <a:srgbClr val="9B4D7E"/>
                </a:solidFill>
                <a:effectLst/>
                <a:latin typeface="Myriad Pro Cond" panose="020B0506030403020204" pitchFamily="34" charset="0"/>
              </a:rPr>
              <a:t>And Many </a:t>
            </a:r>
          </a:p>
          <a:p>
            <a:pPr algn="ctr"/>
            <a:r>
              <a:rPr lang="en-US" sz="4400" b="1" dirty="0">
                <a:solidFill>
                  <a:srgbClr val="9B4D7E"/>
                </a:solidFill>
                <a:effectLst/>
                <a:latin typeface="Myriad Pro Cond" panose="020B0506030403020204" pitchFamily="34" charset="0"/>
              </a:rPr>
              <a:t>More!</a:t>
            </a:r>
          </a:p>
        </p:txBody>
      </p:sp>
      <p:sp>
        <p:nvSpPr>
          <p:cNvPr id="26" name="TextBox 25">
            <a:extLst>
              <a:ext uri="{FF2B5EF4-FFF2-40B4-BE49-F238E27FC236}">
                <a16:creationId xmlns:a16="http://schemas.microsoft.com/office/drawing/2014/main" id="{E70CD17B-4A64-AA73-3881-27175A717AA8}"/>
              </a:ext>
            </a:extLst>
          </p:cNvPr>
          <p:cNvSpPr txBox="1"/>
          <p:nvPr/>
        </p:nvSpPr>
        <p:spPr>
          <a:xfrm>
            <a:off x="160699" y="6595355"/>
            <a:ext cx="8757966" cy="276999"/>
          </a:xfrm>
          <a:prstGeom prst="rect">
            <a:avLst/>
          </a:prstGeom>
          <a:noFill/>
        </p:spPr>
        <p:txBody>
          <a:bodyPr wrap="square" rtlCol="0">
            <a:spAutoFit/>
          </a:bodyPr>
          <a:lstStyle/>
          <a:p>
            <a:r>
              <a:rPr lang="en-US" sz="1200" i="1" dirty="0">
                <a:solidFill>
                  <a:schemeClr val="bg1"/>
                </a:solidFill>
                <a:latin typeface="Myriad Pro Light" panose="020B0403030403020204" pitchFamily="34" charset="0"/>
              </a:rPr>
              <a:t>*For information only. UD is not affiliated in any way with any of the above-listed health systems.</a:t>
            </a:r>
          </a:p>
        </p:txBody>
      </p:sp>
      <p:pic>
        <p:nvPicPr>
          <p:cNvPr id="6162" name="Picture 18" descr="Parkland Hospital">
            <a:extLst>
              <a:ext uri="{FF2B5EF4-FFF2-40B4-BE49-F238E27FC236}">
                <a16:creationId xmlns:a16="http://schemas.microsoft.com/office/drawing/2014/main" id="{5BD112A9-7AFE-AB84-36B5-6D06B5ECB37C}"/>
              </a:ext>
            </a:extLst>
          </p:cNvPr>
          <p:cNvPicPr>
            <a:picLocks noChangeAspect="1" noChangeArrowheads="1"/>
          </p:cNvPicPr>
          <p:nvPr/>
        </p:nvPicPr>
        <p:blipFill>
          <a:blip r:embed="rId16">
            <a:duotone>
              <a:prstClr val="black"/>
              <a:schemeClr val="accent5">
                <a:tint val="45000"/>
                <a:satMod val="400000"/>
              </a:schemeClr>
            </a:duotone>
            <a:extLst>
              <a:ext uri="{BEBA8EAE-BF5A-486C-A8C5-ECC9F3942E4B}">
                <a14:imgProps xmlns:a14="http://schemas.microsoft.com/office/drawing/2010/main">
                  <a14:imgLayer r:embed="rId1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352080" y="4138758"/>
            <a:ext cx="2450127" cy="67378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D5B9892-A4BD-6542-4442-E4702241260E}"/>
              </a:ext>
            </a:extLst>
          </p:cNvPr>
          <p:cNvSpPr txBox="1"/>
          <p:nvPr/>
        </p:nvSpPr>
        <p:spPr>
          <a:xfrm>
            <a:off x="8335442" y="6492965"/>
            <a:ext cx="1796719" cy="338554"/>
          </a:xfrm>
          <a:prstGeom prst="rect">
            <a:avLst/>
          </a:prstGeom>
          <a:noFill/>
        </p:spPr>
        <p:txBody>
          <a:bodyPr wrap="square" rtlCol="0">
            <a:spAutoFit/>
          </a:bodyPr>
          <a:lstStyle/>
          <a:p>
            <a:pPr algn="r"/>
            <a:r>
              <a:rPr lang="en-US" sz="1600" dirty="0">
                <a:solidFill>
                  <a:schemeClr val="bg1"/>
                </a:solidFill>
                <a:latin typeface="Myriad Pro Light" panose="020B0403030403020204" pitchFamily="34" charset="0"/>
                <a:hlinkClick r:id="rId18" action="ppaction://hlinksldjump">
                  <a:extLst>
                    <a:ext uri="{A12FA001-AC4F-418D-AE19-62706E023703}">
                      <ahyp:hlinkClr xmlns:ahyp="http://schemas.microsoft.com/office/drawing/2018/hyperlinkcolor" val="tx"/>
                    </a:ext>
                  </a:extLst>
                </a:hlinkClick>
              </a:rPr>
              <a:t>Jump to End.</a:t>
            </a:r>
            <a:endParaRPr lang="en-US" sz="1600" dirty="0">
              <a:solidFill>
                <a:schemeClr val="bg1"/>
              </a:solidFill>
              <a:latin typeface="Myriad Pro Light" panose="020B0403030403020204" pitchFamily="34" charset="0"/>
            </a:endParaRPr>
          </a:p>
        </p:txBody>
      </p:sp>
      <p:sp>
        <p:nvSpPr>
          <p:cNvPr id="28" name="TextBox 27">
            <a:extLst>
              <a:ext uri="{FF2B5EF4-FFF2-40B4-BE49-F238E27FC236}">
                <a16:creationId xmlns:a16="http://schemas.microsoft.com/office/drawing/2014/main" id="{0E972544-7684-4E55-BC61-FB64803EF045}"/>
              </a:ext>
            </a:extLst>
          </p:cNvPr>
          <p:cNvSpPr txBox="1"/>
          <p:nvPr/>
        </p:nvSpPr>
        <p:spPr>
          <a:xfrm>
            <a:off x="8206509" y="1886063"/>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bg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1518491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CDE243-E95D-AC5A-9433-8F18A593BB6E}"/>
              </a:ext>
            </a:extLst>
          </p:cNvPr>
          <p:cNvPicPr>
            <a:picLocks noChangeAspect="1"/>
          </p:cNvPicPr>
          <p:nvPr/>
        </p:nvPicPr>
        <p:blipFill>
          <a:blip r:embed="rId2"/>
          <a:stretch>
            <a:fillRect/>
          </a:stretch>
        </p:blipFill>
        <p:spPr>
          <a:xfrm>
            <a:off x="154690" y="323619"/>
            <a:ext cx="7772400" cy="905408"/>
          </a:xfrm>
          <a:prstGeom prst="rect">
            <a:avLst/>
          </a:prstGeom>
        </p:spPr>
      </p:pic>
      <p:sp>
        <p:nvSpPr>
          <p:cNvPr id="2" name="Rounded Rectangle 1">
            <a:hlinkClick r:id="rId3" action="ppaction://hlinksldjump"/>
            <a:extLst>
              <a:ext uri="{FF2B5EF4-FFF2-40B4-BE49-F238E27FC236}">
                <a16:creationId xmlns:a16="http://schemas.microsoft.com/office/drawing/2014/main" id="{8BEF99E0-1F03-91CB-217F-7AD41D714E04}"/>
              </a:ext>
            </a:extLst>
          </p:cNvPr>
          <p:cNvSpPr/>
          <p:nvPr/>
        </p:nvSpPr>
        <p:spPr>
          <a:xfrm>
            <a:off x="9724912" y="129092"/>
            <a:ext cx="2355926" cy="1506070"/>
          </a:xfrm>
          <a:prstGeom prst="roundRect">
            <a:avLst/>
          </a:prstGeom>
          <a:solidFill>
            <a:schemeClr val="bg1"/>
          </a:solidFill>
          <a:ln>
            <a:solidFill>
              <a:srgbClr val="AE2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steps to a higher level of progress&#10;&#10;Description automatically generated with medium confidence">
            <a:hlinkClick r:id="rId3" action="ppaction://hlinksldjump"/>
            <a:extLst>
              <a:ext uri="{FF2B5EF4-FFF2-40B4-BE49-F238E27FC236}">
                <a16:creationId xmlns:a16="http://schemas.microsoft.com/office/drawing/2014/main" id="{CD8C1AF7-8277-099B-D2AD-7F21A9945B7D}"/>
              </a:ext>
            </a:extLst>
          </p:cNvPr>
          <p:cNvPicPr>
            <a:picLocks noChangeAspect="1"/>
          </p:cNvPicPr>
          <p:nvPr/>
        </p:nvPicPr>
        <p:blipFill>
          <a:blip r:embed="rId4"/>
          <a:stretch>
            <a:fillRect/>
          </a:stretch>
        </p:blipFill>
        <p:spPr>
          <a:xfrm>
            <a:off x="10172858" y="338780"/>
            <a:ext cx="1796720" cy="1214437"/>
          </a:xfrm>
          <a:prstGeom prst="rect">
            <a:avLst/>
          </a:prstGeom>
        </p:spPr>
      </p:pic>
      <p:sp>
        <p:nvSpPr>
          <p:cNvPr id="6" name="TextBox 5">
            <a:extLst>
              <a:ext uri="{FF2B5EF4-FFF2-40B4-BE49-F238E27FC236}">
                <a16:creationId xmlns:a16="http://schemas.microsoft.com/office/drawing/2014/main" id="{97C39809-EAA0-8B89-5761-6C0DC42C06D8}"/>
              </a:ext>
            </a:extLst>
          </p:cNvPr>
          <p:cNvSpPr txBox="1"/>
          <p:nvPr/>
        </p:nvSpPr>
        <p:spPr>
          <a:xfrm>
            <a:off x="9724912" y="338780"/>
            <a:ext cx="1796719" cy="338554"/>
          </a:xfrm>
          <a:prstGeom prst="rect">
            <a:avLst/>
          </a:prstGeom>
          <a:noFill/>
        </p:spPr>
        <p:txBody>
          <a:bodyPr wrap="square" rtlCol="0">
            <a:spAutoFit/>
          </a:bodyPr>
          <a:lstStyle/>
          <a:p>
            <a:r>
              <a:rPr lang="en-US" sz="1600" dirty="0">
                <a:solidFill>
                  <a:srgbClr val="AE2628"/>
                </a:solidFill>
                <a:latin typeface="Myriad Pro Light" panose="020B0403030403020204" pitchFamily="34" charset="0"/>
              </a:rPr>
              <a:t>Back to ALL STEPS</a:t>
            </a:r>
          </a:p>
        </p:txBody>
      </p:sp>
      <p:sp>
        <p:nvSpPr>
          <p:cNvPr id="8" name="Rectangle 7">
            <a:extLst>
              <a:ext uri="{FF2B5EF4-FFF2-40B4-BE49-F238E27FC236}">
                <a16:creationId xmlns:a16="http://schemas.microsoft.com/office/drawing/2014/main" id="{B6714A09-6C01-2ADE-D478-6F50E3A9077D}"/>
              </a:ext>
            </a:extLst>
          </p:cNvPr>
          <p:cNvSpPr/>
          <p:nvPr/>
        </p:nvSpPr>
        <p:spPr>
          <a:xfrm>
            <a:off x="0" y="1844850"/>
            <a:ext cx="12192000" cy="5013150"/>
          </a:xfrm>
          <a:prstGeom prst="rect">
            <a:avLst/>
          </a:prstGeom>
          <a:gradFill flip="none" rotWithShape="1">
            <a:gsLst>
              <a:gs pos="78000">
                <a:srgbClr val="F58685"/>
              </a:gs>
              <a:gs pos="21000">
                <a:srgbClr val="AE2628"/>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concrete surface with cracks. Texture textured old,  backgrounds textures. - PICRYL - Public Domain Media Search Engine Public  Domain Search">
            <a:extLst>
              <a:ext uri="{FF2B5EF4-FFF2-40B4-BE49-F238E27FC236}">
                <a16:creationId xmlns:a16="http://schemas.microsoft.com/office/drawing/2014/main" id="{5088A85A-E2A2-2858-1522-A041916405CD}"/>
              </a:ext>
            </a:extLst>
          </p:cNvPr>
          <p:cNvPicPr>
            <a:picLocks noChangeAspect="1" noChangeArrowheads="1"/>
          </p:cNvPicPr>
          <p:nvPr/>
        </p:nvPicPr>
        <p:blipFill rotWithShape="1">
          <a:blip r:embed="rId5">
            <a:alphaModFix amt="20000"/>
            <a:extLst>
              <a:ext uri="{28A0092B-C50C-407E-A947-70E740481C1C}">
                <a14:useLocalDpi xmlns:a14="http://schemas.microsoft.com/office/drawing/2010/main" val="0"/>
              </a:ext>
            </a:extLst>
          </a:blip>
          <a:srcRect l="1" r="1" b="58295"/>
          <a:stretch/>
        </p:blipFill>
        <p:spPr bwMode="auto">
          <a:xfrm flipH="1">
            <a:off x="0" y="1844850"/>
            <a:ext cx="12191999" cy="50537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8F61AC6-119B-8E0E-3361-F02DA9755180}"/>
              </a:ext>
            </a:extLst>
          </p:cNvPr>
          <p:cNvSpPr txBox="1"/>
          <p:nvPr/>
        </p:nvSpPr>
        <p:spPr>
          <a:xfrm>
            <a:off x="1299611" y="1064114"/>
            <a:ext cx="6028267" cy="646331"/>
          </a:xfrm>
          <a:prstGeom prst="rect">
            <a:avLst/>
          </a:prstGeom>
          <a:noFill/>
        </p:spPr>
        <p:txBody>
          <a:bodyPr wrap="square" rtlCol="0">
            <a:spAutoFit/>
          </a:bodyPr>
          <a:lstStyle/>
          <a:p>
            <a:r>
              <a:rPr lang="en-US" dirty="0">
                <a:solidFill>
                  <a:srgbClr val="AE2628"/>
                </a:solidFill>
                <a:latin typeface="Myriad Pro Light" panose="020B0403030403020204" pitchFamily="34" charset="0"/>
              </a:rPr>
              <a:t>There are times when students have emergencies and need immediate help. Call 911, UDPD, or go to the ER.</a:t>
            </a:r>
          </a:p>
        </p:txBody>
      </p:sp>
      <p:pic>
        <p:nvPicPr>
          <p:cNvPr id="9" name="Picture 8">
            <a:hlinkClick r:id="rId6"/>
            <a:extLst>
              <a:ext uri="{FF2B5EF4-FFF2-40B4-BE49-F238E27FC236}">
                <a16:creationId xmlns:a16="http://schemas.microsoft.com/office/drawing/2014/main" id="{B47443A6-12EA-0E8A-AAE6-5A9D6076BD98}"/>
              </a:ext>
            </a:extLst>
          </p:cNvPr>
          <p:cNvPicPr>
            <a:picLocks noChangeAspect="1"/>
          </p:cNvPicPr>
          <p:nvPr/>
        </p:nvPicPr>
        <p:blipFill>
          <a:blip r:embed="rId7"/>
          <a:stretch>
            <a:fillRect/>
          </a:stretch>
        </p:blipFill>
        <p:spPr>
          <a:xfrm>
            <a:off x="2194207" y="1975271"/>
            <a:ext cx="5501390" cy="4559110"/>
          </a:xfrm>
          <a:prstGeom prst="rect">
            <a:avLst/>
          </a:prstGeom>
        </p:spPr>
      </p:pic>
      <p:sp>
        <p:nvSpPr>
          <p:cNvPr id="16" name="TextBox 15">
            <a:extLst>
              <a:ext uri="{FF2B5EF4-FFF2-40B4-BE49-F238E27FC236}">
                <a16:creationId xmlns:a16="http://schemas.microsoft.com/office/drawing/2014/main" id="{DCA61E20-C2B6-424D-0DAF-F4B16D5EE3D5}"/>
              </a:ext>
            </a:extLst>
          </p:cNvPr>
          <p:cNvSpPr txBox="1"/>
          <p:nvPr/>
        </p:nvSpPr>
        <p:spPr>
          <a:xfrm>
            <a:off x="154690" y="3965654"/>
            <a:ext cx="2443520" cy="2308324"/>
          </a:xfrm>
          <a:prstGeom prst="rect">
            <a:avLst/>
          </a:prstGeom>
          <a:noFill/>
        </p:spPr>
        <p:txBody>
          <a:bodyPr wrap="square" rtlCol="0">
            <a:spAutoFit/>
          </a:bodyPr>
          <a:lstStyle/>
          <a:p>
            <a:r>
              <a:rPr lang="en-US" sz="3600" dirty="0">
                <a:solidFill>
                  <a:schemeClr val="bg1"/>
                </a:solidFill>
                <a:latin typeface="Myriad Pro Light" panose="020B0403030403020204" pitchFamily="34" charset="0"/>
              </a:rPr>
              <a:t>See the UD </a:t>
            </a:r>
          </a:p>
          <a:p>
            <a:r>
              <a:rPr lang="en-US" sz="3600" b="1" dirty="0">
                <a:solidFill>
                  <a:schemeClr val="bg1"/>
                </a:solidFill>
                <a:latin typeface="Myriad Pro Light" panose="020B0403030403020204" pitchFamily="34" charset="0"/>
              </a:rPr>
              <a:t>RED FOLDER </a:t>
            </a:r>
            <a:r>
              <a:rPr lang="en-US" sz="3600" dirty="0">
                <a:solidFill>
                  <a:schemeClr val="bg1"/>
                </a:solidFill>
                <a:latin typeface="Myriad Pro Light" panose="020B0403030403020204" pitchFamily="34" charset="0"/>
              </a:rPr>
              <a:t>for more info…</a:t>
            </a:r>
          </a:p>
        </p:txBody>
      </p:sp>
      <p:pic>
        <p:nvPicPr>
          <p:cNvPr id="17" name="Picture 16">
            <a:extLst>
              <a:ext uri="{FF2B5EF4-FFF2-40B4-BE49-F238E27FC236}">
                <a16:creationId xmlns:a16="http://schemas.microsoft.com/office/drawing/2014/main" id="{E1E66A05-7D26-BD37-B862-2D612E5A124D}"/>
              </a:ext>
            </a:extLst>
          </p:cNvPr>
          <p:cNvPicPr>
            <a:picLocks noChangeAspect="1"/>
          </p:cNvPicPr>
          <p:nvPr/>
        </p:nvPicPr>
        <p:blipFill rotWithShape="1">
          <a:blip r:embed="rId8">
            <a:alphaModFix/>
          </a:blip>
          <a:srcRect l="63366"/>
          <a:stretch/>
        </p:blipFill>
        <p:spPr>
          <a:xfrm>
            <a:off x="10174688" y="6189708"/>
            <a:ext cx="1794890" cy="539200"/>
          </a:xfrm>
          <a:prstGeom prst="rect">
            <a:avLst/>
          </a:prstGeom>
        </p:spPr>
      </p:pic>
      <p:pic>
        <p:nvPicPr>
          <p:cNvPr id="21" name="Picture 20" descr="A map of a university&#10;&#10;Description automatically generated">
            <a:extLst>
              <a:ext uri="{FF2B5EF4-FFF2-40B4-BE49-F238E27FC236}">
                <a16:creationId xmlns:a16="http://schemas.microsoft.com/office/drawing/2014/main" id="{1045FC26-32DF-7E6A-4B2A-18FD9BDEE3B6}"/>
              </a:ext>
            </a:extLst>
          </p:cNvPr>
          <p:cNvPicPr>
            <a:picLocks noChangeAspect="1"/>
          </p:cNvPicPr>
          <p:nvPr/>
        </p:nvPicPr>
        <p:blipFill>
          <a:blip r:embed="rId9"/>
          <a:stretch>
            <a:fillRect/>
          </a:stretch>
        </p:blipFill>
        <p:spPr>
          <a:xfrm>
            <a:off x="7645498" y="2250985"/>
            <a:ext cx="4082010" cy="19390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TextBox 21">
            <a:extLst>
              <a:ext uri="{FF2B5EF4-FFF2-40B4-BE49-F238E27FC236}">
                <a16:creationId xmlns:a16="http://schemas.microsoft.com/office/drawing/2014/main" id="{083CC334-9262-370A-10B3-77BD9E848425}"/>
              </a:ext>
            </a:extLst>
          </p:cNvPr>
          <p:cNvSpPr txBox="1"/>
          <p:nvPr/>
        </p:nvSpPr>
        <p:spPr>
          <a:xfrm>
            <a:off x="7645498" y="4336106"/>
            <a:ext cx="4324080" cy="1384995"/>
          </a:xfrm>
          <a:prstGeom prst="rect">
            <a:avLst/>
          </a:prstGeom>
          <a:noFill/>
        </p:spPr>
        <p:txBody>
          <a:bodyPr wrap="square" rtlCol="0">
            <a:spAutoFit/>
          </a:bodyPr>
          <a:lstStyle/>
          <a:p>
            <a:r>
              <a:rPr lang="en-US" sz="1400" b="1" dirty="0">
                <a:solidFill>
                  <a:schemeClr val="bg1"/>
                </a:solidFill>
                <a:latin typeface="Myriad Pro Light" panose="020B0403030403020204" pitchFamily="34" charset="0"/>
              </a:rPr>
              <a:t>Counseling Center and Health Clinic are located upstairs in Haggar, #4.</a:t>
            </a:r>
          </a:p>
          <a:p>
            <a:endParaRPr lang="en-US" sz="1400" b="1" dirty="0">
              <a:solidFill>
                <a:schemeClr val="bg1"/>
              </a:solidFill>
              <a:latin typeface="Myriad Pro Light" panose="020B0403030403020204" pitchFamily="34" charset="0"/>
            </a:endParaRPr>
          </a:p>
          <a:p>
            <a:r>
              <a:rPr lang="en-US" sz="1400" b="1" dirty="0">
                <a:solidFill>
                  <a:schemeClr val="bg1"/>
                </a:solidFill>
                <a:latin typeface="Myriad Pro Light" panose="020B0403030403020204" pitchFamily="34" charset="0"/>
              </a:rPr>
              <a:t>Dean of Students is located on 1</a:t>
            </a:r>
            <a:r>
              <a:rPr lang="en-US" sz="1400" b="1" baseline="30000" dirty="0">
                <a:solidFill>
                  <a:schemeClr val="bg1"/>
                </a:solidFill>
                <a:latin typeface="Myriad Pro Light" panose="020B0403030403020204" pitchFamily="34" charset="0"/>
              </a:rPr>
              <a:t>st</a:t>
            </a:r>
            <a:r>
              <a:rPr lang="en-US" sz="1400" b="1" dirty="0">
                <a:solidFill>
                  <a:schemeClr val="bg1"/>
                </a:solidFill>
                <a:latin typeface="Myriad Pro Light" panose="020B0403030403020204" pitchFamily="34" charset="0"/>
              </a:rPr>
              <a:t> Floor of Haggar, #4.</a:t>
            </a:r>
          </a:p>
          <a:p>
            <a:endParaRPr lang="en-US" sz="1400" b="1" dirty="0">
              <a:solidFill>
                <a:schemeClr val="bg1"/>
              </a:solidFill>
              <a:latin typeface="Myriad Pro Light" panose="020B0403030403020204" pitchFamily="34" charset="0"/>
            </a:endParaRPr>
          </a:p>
          <a:p>
            <a:r>
              <a:rPr lang="en-US" sz="1400" b="1" dirty="0">
                <a:solidFill>
                  <a:schemeClr val="bg1"/>
                </a:solidFill>
                <a:latin typeface="Myriad Pro Light" panose="020B0403030403020204" pitchFamily="34" charset="0"/>
              </a:rPr>
              <a:t>UDPD is located in the back of Blakely Library, #10.</a:t>
            </a:r>
          </a:p>
        </p:txBody>
      </p:sp>
      <p:cxnSp>
        <p:nvCxnSpPr>
          <p:cNvPr id="25" name="Straight Arrow Connector 24">
            <a:extLst>
              <a:ext uri="{FF2B5EF4-FFF2-40B4-BE49-F238E27FC236}">
                <a16:creationId xmlns:a16="http://schemas.microsoft.com/office/drawing/2014/main" id="{BB97F4FC-CCDE-D696-F0E0-0B1A11B4052F}"/>
              </a:ext>
            </a:extLst>
          </p:cNvPr>
          <p:cNvCxnSpPr/>
          <p:nvPr/>
        </p:nvCxnSpPr>
        <p:spPr>
          <a:xfrm flipH="1" flipV="1">
            <a:off x="9635666" y="3224144"/>
            <a:ext cx="616263" cy="12266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1110AB4-4112-CF62-4FD4-AF58C84A2225}"/>
              </a:ext>
            </a:extLst>
          </p:cNvPr>
          <p:cNvCxnSpPr>
            <a:cxnSpLocks/>
          </p:cNvCxnSpPr>
          <p:nvPr/>
        </p:nvCxnSpPr>
        <p:spPr>
          <a:xfrm flipH="1">
            <a:off x="9248463" y="2365739"/>
            <a:ext cx="154958" cy="41758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2F01021-84CE-B5E4-E925-0271E00225F6}"/>
              </a:ext>
            </a:extLst>
          </p:cNvPr>
          <p:cNvSpPr txBox="1"/>
          <p:nvPr/>
        </p:nvSpPr>
        <p:spPr>
          <a:xfrm>
            <a:off x="6095999" y="1425881"/>
            <a:ext cx="6113720" cy="369332"/>
          </a:xfrm>
          <a:prstGeom prst="rect">
            <a:avLst/>
          </a:prstGeom>
          <a:noFill/>
        </p:spPr>
        <p:txBody>
          <a:bodyPr wrap="square">
            <a:spAutoFit/>
          </a:bodyPr>
          <a:lstStyle/>
          <a:p>
            <a:r>
              <a:rPr lang="en-US" dirty="0" err="1">
                <a:solidFill>
                  <a:schemeClr val="bg1"/>
                </a:solidFill>
                <a:hlinkClick r:id="rId6"/>
              </a:rPr>
              <a:t>udallas.edu</a:t>
            </a:r>
            <a:r>
              <a:rPr lang="en-US" dirty="0">
                <a:solidFill>
                  <a:schemeClr val="bg1"/>
                </a:solidFill>
                <a:hlinkClick r:id="rId6"/>
              </a:rPr>
              <a:t>/red-</a:t>
            </a:r>
            <a:r>
              <a:rPr lang="en-US" dirty="0" err="1">
                <a:solidFill>
                  <a:schemeClr val="bg1"/>
                </a:solidFill>
                <a:hlinkClick r:id="rId6"/>
              </a:rPr>
              <a:t>folder.php</a:t>
            </a:r>
            <a:endParaRPr lang="en-US" dirty="0">
              <a:solidFill>
                <a:schemeClr val="bg1"/>
              </a:solidFill>
            </a:endParaRPr>
          </a:p>
        </p:txBody>
      </p:sp>
    </p:spTree>
    <p:extLst>
      <p:ext uri="{BB962C8B-B14F-4D97-AF65-F5344CB8AC3E}">
        <p14:creationId xmlns:p14="http://schemas.microsoft.com/office/powerpoint/2010/main" val="301092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steps to a higher level of progress&#10;&#10;Description automatically generated with medium confidence">
            <a:extLst>
              <a:ext uri="{FF2B5EF4-FFF2-40B4-BE49-F238E27FC236}">
                <a16:creationId xmlns:a16="http://schemas.microsoft.com/office/drawing/2014/main" id="{D3AF9F42-80E5-679F-AD47-115BB0364E74}"/>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harpenSoften amount="-25000"/>
                    </a14:imgEffect>
                  </a14:imgLayer>
                </a14:imgProps>
              </a:ext>
            </a:extLst>
          </a:blip>
          <a:srcRect t="5165" b="11810"/>
          <a:stretch/>
        </p:blipFill>
        <p:spPr>
          <a:xfrm>
            <a:off x="-14256" y="0"/>
            <a:ext cx="12220510" cy="6858000"/>
          </a:xfrm>
          <a:prstGeom prst="rect">
            <a:avLst/>
          </a:prstGeom>
        </p:spPr>
      </p:pic>
      <p:sp>
        <p:nvSpPr>
          <p:cNvPr id="3" name="TextBox 2">
            <a:extLst>
              <a:ext uri="{FF2B5EF4-FFF2-40B4-BE49-F238E27FC236}">
                <a16:creationId xmlns:a16="http://schemas.microsoft.com/office/drawing/2014/main" id="{09DEB6F9-4F2F-8385-1B18-64E443DD9A9C}"/>
              </a:ext>
            </a:extLst>
          </p:cNvPr>
          <p:cNvSpPr txBox="1"/>
          <p:nvPr/>
        </p:nvSpPr>
        <p:spPr>
          <a:xfrm>
            <a:off x="675773" y="941027"/>
            <a:ext cx="10840453" cy="4154984"/>
          </a:xfrm>
          <a:prstGeom prst="rect">
            <a:avLst/>
          </a:prstGeom>
          <a:solidFill>
            <a:srgbClr val="FFFFFF">
              <a:alpha val="64436"/>
            </a:srgbClr>
          </a:solidFill>
          <a:effectLst>
            <a:softEdge rad="192008"/>
          </a:effectLst>
        </p:spPr>
        <p:txBody>
          <a:bodyPr wrap="square">
            <a:spAutoFit/>
          </a:bodyPr>
          <a:lstStyle/>
          <a:p>
            <a:r>
              <a:rPr lang="en-US" sz="2400" b="1" i="1" dirty="0">
                <a:solidFill>
                  <a:srgbClr val="153F71"/>
                </a:solidFill>
                <a:effectLst/>
                <a:latin typeface="Montserrat" pitchFamily="2" charset="77"/>
              </a:rPr>
              <a:t>CONCLUSION</a:t>
            </a:r>
          </a:p>
          <a:p>
            <a:endParaRPr lang="en-US" dirty="0">
              <a:solidFill>
                <a:srgbClr val="111A0B"/>
              </a:solidFill>
              <a:latin typeface="Montserrat" pitchFamily="2" charset="77"/>
            </a:endParaRPr>
          </a:p>
          <a:p>
            <a:r>
              <a:rPr lang="en-US" dirty="0">
                <a:solidFill>
                  <a:srgbClr val="111A0B"/>
                </a:solidFill>
                <a:latin typeface="Montserrat" pitchFamily="2" charset="77"/>
              </a:rPr>
              <a:t>The </a:t>
            </a:r>
            <a:r>
              <a:rPr lang="en-US" sz="2400" b="1" kern="1200" dirty="0">
                <a:solidFill>
                  <a:srgbClr val="293375"/>
                </a:solidFill>
                <a:latin typeface="Montserrat" pitchFamily="2" charset="77"/>
                <a:ea typeface="+mn-ea"/>
                <a:cs typeface="+mn-cs"/>
              </a:rPr>
              <a:t>WELLNESS</a:t>
            </a:r>
            <a:r>
              <a:rPr lang="en-US" sz="2400" b="1" kern="1200" dirty="0">
                <a:solidFill>
                  <a:srgbClr val="111A0B"/>
                </a:solidFill>
                <a:latin typeface="Montserrat" pitchFamily="2" charset="77"/>
                <a:ea typeface="+mn-ea"/>
                <a:cs typeface="+mn-cs"/>
              </a:rPr>
              <a:t> </a:t>
            </a:r>
            <a:r>
              <a:rPr lang="en-US" sz="2400" kern="1200" dirty="0">
                <a:solidFill>
                  <a:srgbClr val="006363"/>
                </a:solidFill>
                <a:latin typeface="Montserrat" pitchFamily="2" charset="77"/>
                <a:ea typeface="+mn-ea"/>
                <a:cs typeface="+mn-cs"/>
              </a:rPr>
              <a:t>MAPPING STEPS</a:t>
            </a:r>
            <a:r>
              <a:rPr lang="en-US" sz="2400" b="1" kern="1200" dirty="0">
                <a:solidFill>
                  <a:srgbClr val="006363"/>
                </a:solidFill>
                <a:latin typeface="Montserrat" pitchFamily="2" charset="77"/>
                <a:ea typeface="+mn-ea"/>
                <a:cs typeface="+mn-cs"/>
              </a:rPr>
              <a:t> </a:t>
            </a:r>
            <a:r>
              <a:rPr lang="en-US" dirty="0">
                <a:solidFill>
                  <a:srgbClr val="111A0B"/>
                </a:solidFill>
                <a:latin typeface="Montserrat" pitchFamily="2" charset="77"/>
              </a:rPr>
              <a:t>Initiative stands as a beacon of holistic support within our campus community, grounded in the profound principles of Catholic Christian Anthropology. It embraces diversity and individuality, recognizing that wellness is a journey unique to each person. Rather than heralding a one-size-fits-all solution, this initiative provides a community-based framework for exploration and empowerment, offering diverse pathways toward wellness. By prioritizing the dignity of every individual and fostering a culture of inclusivity, tenants of the University of Dallas, as a Catholic university for independent thinkers, the model endeavors to cultivate a campus environment where all members can thrive, embodying the essence of holistic well-being.</a:t>
            </a:r>
          </a:p>
          <a:p>
            <a:endParaRPr lang="en-US" dirty="0">
              <a:solidFill>
                <a:srgbClr val="111A0B"/>
              </a:solidFill>
              <a:latin typeface="Montserrat" pitchFamily="2" charset="77"/>
            </a:endParaRPr>
          </a:p>
          <a:p>
            <a:r>
              <a:rPr lang="en-US" dirty="0">
                <a:solidFill>
                  <a:srgbClr val="111A0B"/>
                </a:solidFill>
                <a:latin typeface="Montserrat" pitchFamily="2" charset="77"/>
              </a:rPr>
              <a:t>We’re here to walk alongside you as you take your step toward wellness. Whether self-led, supported by the community, or looking off-campus, UD is here for you. </a:t>
            </a:r>
            <a:endParaRPr lang="en-US" dirty="0"/>
          </a:p>
        </p:txBody>
      </p:sp>
      <p:pic>
        <p:nvPicPr>
          <p:cNvPr id="4" name="Picture 3">
            <a:extLst>
              <a:ext uri="{FF2B5EF4-FFF2-40B4-BE49-F238E27FC236}">
                <a16:creationId xmlns:a16="http://schemas.microsoft.com/office/drawing/2014/main" id="{E4EA0F85-335B-8262-D516-5B8FAA7EE21E}"/>
              </a:ext>
            </a:extLst>
          </p:cNvPr>
          <p:cNvPicPr>
            <a:picLocks noChangeAspect="1"/>
          </p:cNvPicPr>
          <p:nvPr/>
        </p:nvPicPr>
        <p:blipFill>
          <a:blip r:embed="rId4">
            <a:alphaModFix amt="35000"/>
          </a:blip>
          <a:srcRect/>
          <a:stretch/>
        </p:blipFill>
        <p:spPr>
          <a:xfrm>
            <a:off x="7008713" y="6037038"/>
            <a:ext cx="4953712" cy="545166"/>
          </a:xfrm>
          <a:prstGeom prst="rect">
            <a:avLst/>
          </a:prstGeom>
        </p:spPr>
      </p:pic>
      <p:sp>
        <p:nvSpPr>
          <p:cNvPr id="7" name="TextBox 6">
            <a:extLst>
              <a:ext uri="{FF2B5EF4-FFF2-40B4-BE49-F238E27FC236}">
                <a16:creationId xmlns:a16="http://schemas.microsoft.com/office/drawing/2014/main" id="{EA9D8034-C26C-E5F0-F137-028714EBC19B}"/>
              </a:ext>
            </a:extLst>
          </p:cNvPr>
          <p:cNvSpPr txBox="1"/>
          <p:nvPr/>
        </p:nvSpPr>
        <p:spPr>
          <a:xfrm>
            <a:off x="3727537" y="5096011"/>
            <a:ext cx="4736923" cy="707886"/>
          </a:xfrm>
          <a:prstGeom prst="rect">
            <a:avLst/>
          </a:prstGeom>
          <a:noFill/>
          <a:scene3d>
            <a:camera prst="orthographicFront">
              <a:rot lat="0" lon="600000" rev="0"/>
            </a:camera>
            <a:lightRig rig="threePt" dir="t"/>
          </a:scene3d>
        </p:spPr>
        <p:txBody>
          <a:bodyPr wrap="square">
            <a:spAutoFit/>
          </a:bodyPr>
          <a:lstStyle/>
          <a:p>
            <a:pPr algn="ctr"/>
            <a:r>
              <a:rPr lang="en-US" sz="2000" i="1" dirty="0">
                <a:solidFill>
                  <a:schemeClr val="accent1"/>
                </a:solidFill>
                <a:highlight>
                  <a:srgbClr val="FFFFFF"/>
                </a:highlight>
                <a:latin typeface="Myriad Pro Light" panose="020B0403030403020204" pitchFamily="34" charset="0"/>
              </a:rPr>
              <a:t>Contact our Case Manager for more support: </a:t>
            </a:r>
            <a:r>
              <a:rPr lang="en-US" sz="2000" i="1" dirty="0">
                <a:solidFill>
                  <a:schemeClr val="accent1"/>
                </a:solidFill>
                <a:highlight>
                  <a:srgbClr val="FFFFFF"/>
                </a:highlight>
                <a:latin typeface="Myriad Pro Light" panose="020B0403030403020204" pitchFamily="34" charset="0"/>
                <a:hlinkClick r:id="rId5"/>
              </a:rPr>
              <a:t>counseling@udallas.edu</a:t>
            </a:r>
            <a:r>
              <a:rPr lang="en-US" sz="2000" i="1" dirty="0">
                <a:solidFill>
                  <a:schemeClr val="accent1"/>
                </a:solidFill>
                <a:highlight>
                  <a:srgbClr val="FFFFFF"/>
                </a:highlight>
                <a:latin typeface="Myriad Pro Light" panose="020B0403030403020204" pitchFamily="34" charset="0"/>
              </a:rPr>
              <a:t> • 972-413-8016.</a:t>
            </a:r>
          </a:p>
        </p:txBody>
      </p:sp>
    </p:spTree>
    <p:extLst>
      <p:ext uri="{BB962C8B-B14F-4D97-AF65-F5344CB8AC3E}">
        <p14:creationId xmlns:p14="http://schemas.microsoft.com/office/powerpoint/2010/main" val="406547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AD1BA0D-62F9-4D30-B7BB-3C8F981C3623}"/>
              </a:ext>
            </a:extLst>
          </p:cNvPr>
          <p:cNvSpPr/>
          <p:nvPr/>
        </p:nvSpPr>
        <p:spPr>
          <a:xfrm>
            <a:off x="209315" y="226393"/>
            <a:ext cx="11761940" cy="6405213"/>
          </a:xfrm>
          <a:prstGeom prst="rect">
            <a:avLst/>
          </a:prstGeom>
          <a:noFill/>
          <a:ln w="57150">
            <a:solidFill>
              <a:srgbClr val="D9B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BA8165F-47FB-C450-FC54-5A6BD1E8C10F}"/>
              </a:ext>
            </a:extLst>
          </p:cNvPr>
          <p:cNvPicPr>
            <a:picLocks noChangeAspect="1"/>
          </p:cNvPicPr>
          <p:nvPr/>
        </p:nvPicPr>
        <p:blipFill>
          <a:blip r:embed="rId2"/>
          <a:stretch>
            <a:fillRect/>
          </a:stretch>
        </p:blipFill>
        <p:spPr>
          <a:xfrm>
            <a:off x="2614295" y="1013913"/>
            <a:ext cx="6951980" cy="765082"/>
          </a:xfrm>
          <a:prstGeom prst="rect">
            <a:avLst/>
          </a:prstGeom>
        </p:spPr>
      </p:pic>
      <p:pic>
        <p:nvPicPr>
          <p:cNvPr id="5" name="Picture 4">
            <a:extLst>
              <a:ext uri="{FF2B5EF4-FFF2-40B4-BE49-F238E27FC236}">
                <a16:creationId xmlns:a16="http://schemas.microsoft.com/office/drawing/2014/main" id="{6CF988CC-B447-E507-FC0B-669031869693}"/>
              </a:ext>
            </a:extLst>
          </p:cNvPr>
          <p:cNvPicPr>
            <a:picLocks noChangeAspect="1"/>
          </p:cNvPicPr>
          <p:nvPr/>
        </p:nvPicPr>
        <p:blipFill>
          <a:blip r:embed="rId3"/>
          <a:stretch>
            <a:fillRect/>
          </a:stretch>
        </p:blipFill>
        <p:spPr>
          <a:xfrm>
            <a:off x="465582" y="2312847"/>
            <a:ext cx="11249406" cy="2232303"/>
          </a:xfrm>
          <a:prstGeom prst="rect">
            <a:avLst/>
          </a:prstGeom>
        </p:spPr>
      </p:pic>
      <p:pic>
        <p:nvPicPr>
          <p:cNvPr id="53" name="Picture 52">
            <a:extLst>
              <a:ext uri="{FF2B5EF4-FFF2-40B4-BE49-F238E27FC236}">
                <a16:creationId xmlns:a16="http://schemas.microsoft.com/office/drawing/2014/main" id="{3EE3E4EB-AAB4-3F41-0F08-F93719812893}"/>
              </a:ext>
            </a:extLst>
          </p:cNvPr>
          <p:cNvPicPr>
            <a:picLocks noChangeAspect="1"/>
          </p:cNvPicPr>
          <p:nvPr/>
        </p:nvPicPr>
        <p:blipFill rotWithShape="1">
          <a:blip r:embed="rId4">
            <a:alphaModFix/>
          </a:blip>
          <a:srcRect t="23762"/>
          <a:stretch/>
        </p:blipFill>
        <p:spPr>
          <a:xfrm>
            <a:off x="685038" y="4638358"/>
            <a:ext cx="10810494" cy="548791"/>
          </a:xfrm>
          <a:prstGeom prst="rect">
            <a:avLst/>
          </a:prstGeom>
        </p:spPr>
      </p:pic>
      <p:sp>
        <p:nvSpPr>
          <p:cNvPr id="2" name="TextBox 1">
            <a:extLst>
              <a:ext uri="{FF2B5EF4-FFF2-40B4-BE49-F238E27FC236}">
                <a16:creationId xmlns:a16="http://schemas.microsoft.com/office/drawing/2014/main" id="{047F115F-4531-01B5-88FF-8B439AE97F8F}"/>
              </a:ext>
            </a:extLst>
          </p:cNvPr>
          <p:cNvSpPr txBox="1"/>
          <p:nvPr/>
        </p:nvSpPr>
        <p:spPr>
          <a:xfrm>
            <a:off x="3037066" y="5597878"/>
            <a:ext cx="6106438" cy="369332"/>
          </a:xfrm>
          <a:prstGeom prst="rect">
            <a:avLst/>
          </a:prstGeom>
          <a:noFill/>
        </p:spPr>
        <p:txBody>
          <a:bodyPr wrap="square">
            <a:spAutoFit/>
          </a:bodyPr>
          <a:lstStyle/>
          <a:p>
            <a:pPr algn="ctr"/>
            <a:r>
              <a:rPr lang="en-US" b="1" dirty="0">
                <a:solidFill>
                  <a:srgbClr val="153F71"/>
                </a:solidFill>
                <a:highlight>
                  <a:srgbClr val="FFFFFF"/>
                </a:highlight>
                <a:latin typeface="Montserrat" pitchFamily="2" charset="77"/>
              </a:rPr>
              <a:t>STEP TOWARDS WELLNESS.</a:t>
            </a:r>
            <a:endParaRPr lang="en-US" dirty="0">
              <a:solidFill>
                <a:srgbClr val="153F71"/>
              </a:solidFill>
            </a:endParaRPr>
          </a:p>
        </p:txBody>
      </p:sp>
    </p:spTree>
    <p:extLst>
      <p:ext uri="{BB962C8B-B14F-4D97-AF65-F5344CB8AC3E}">
        <p14:creationId xmlns:p14="http://schemas.microsoft.com/office/powerpoint/2010/main" val="35095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B36804-C1B5-A0C5-A5F8-CC55AE2EA176}"/>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79833C-0AF1-4F96-8645-4FE55B0758D1}"/>
              </a:ext>
            </a:extLst>
          </p:cNvPr>
          <p:cNvSpPr txBox="1"/>
          <p:nvPr/>
        </p:nvSpPr>
        <p:spPr>
          <a:xfrm>
            <a:off x="4800136" y="5299118"/>
            <a:ext cx="5010415" cy="954107"/>
          </a:xfrm>
          <a:prstGeom prst="rect">
            <a:avLst/>
          </a:prstGeom>
          <a:noFill/>
        </p:spPr>
        <p:txBody>
          <a:bodyPr wrap="square">
            <a:spAutoFit/>
          </a:bodyPr>
          <a:lstStyle/>
          <a:p>
            <a:r>
              <a:rPr lang="en-US" sz="1400" b="0" i="0" dirty="0">
                <a:solidFill>
                  <a:schemeClr val="bg1"/>
                </a:solidFill>
                <a:effectLst/>
                <a:latin typeface="Myriad Pro Light" panose="020B0403030403020204" pitchFamily="34" charset="0"/>
              </a:rPr>
              <a:t>Photo Credits</a:t>
            </a:r>
          </a:p>
          <a:p>
            <a:r>
              <a:rPr lang="en-US" sz="1400" b="0" i="0" dirty="0">
                <a:solidFill>
                  <a:schemeClr val="bg1"/>
                </a:solidFill>
                <a:effectLst/>
                <a:latin typeface="Myriad Pro Light" panose="020B0403030403020204" pitchFamily="34" charset="0"/>
                <a:hlinkClick r:id="rId2">
                  <a:extLst>
                    <a:ext uri="{A12FA001-AC4F-418D-AE19-62706E023703}">
                      <ahyp:hlinkClr xmlns:ahyp="http://schemas.microsoft.com/office/drawing/2018/hyperlinkcolor" val="tx"/>
                    </a:ext>
                  </a:extLst>
                </a:hlinkClick>
              </a:rPr>
              <a:t>Matt Foxx</a:t>
            </a:r>
            <a:r>
              <a:rPr lang="en-US" sz="1400" b="0" i="0" dirty="0">
                <a:solidFill>
                  <a:schemeClr val="bg1"/>
                </a:solidFill>
                <a:effectLst/>
                <a:latin typeface="Myriad Pro Light" panose="020B0403030403020204" pitchFamily="34" charset="0"/>
              </a:rPr>
              <a:t> on </a:t>
            </a:r>
            <a:r>
              <a:rPr lang="en-US" sz="1400" b="0" i="0" dirty="0">
                <a:solidFill>
                  <a:schemeClr val="bg1"/>
                </a:solidFill>
                <a:effectLst/>
                <a:latin typeface="Myriad Pro Light" panose="020B0403030403020204" pitchFamily="34" charset="0"/>
                <a:hlinkClick r:id="rId3">
                  <a:extLst>
                    <a:ext uri="{A12FA001-AC4F-418D-AE19-62706E023703}">
                      <ahyp:hlinkClr xmlns:ahyp="http://schemas.microsoft.com/office/drawing/2018/hyperlinkcolor" val="tx"/>
                    </a:ext>
                  </a:extLst>
                </a:hlinkClick>
              </a:rPr>
              <a:t>Unsplash</a:t>
            </a:r>
            <a:endParaRPr lang="en-US" sz="1400" b="0" i="0" dirty="0">
              <a:solidFill>
                <a:schemeClr val="bg1"/>
              </a:solidFill>
              <a:effectLst/>
              <a:latin typeface="Myriad Pro Light" panose="020B0403030403020204" pitchFamily="34" charset="0"/>
            </a:endParaRPr>
          </a:p>
          <a:p>
            <a:r>
              <a:rPr lang="en-US" sz="1400" dirty="0">
                <a:solidFill>
                  <a:schemeClr val="bg1"/>
                </a:solidFill>
                <a:latin typeface="Myriad Pro Light" panose="020B0403030403020204" pitchFamily="34" charset="0"/>
                <a:hlinkClick r:id="rId4">
                  <a:extLst>
                    <a:ext uri="{A12FA001-AC4F-418D-AE19-62706E023703}">
                      <ahyp:hlinkClr xmlns:ahyp="http://schemas.microsoft.com/office/drawing/2018/hyperlinkcolor" val="tx"/>
                    </a:ext>
                  </a:extLst>
                </a:hlinkClick>
              </a:rPr>
              <a:t>Helena Lopes</a:t>
            </a:r>
            <a:r>
              <a:rPr lang="en-US" sz="1400" dirty="0">
                <a:solidFill>
                  <a:schemeClr val="bg1"/>
                </a:solidFill>
                <a:latin typeface="Myriad Pro Light" panose="020B0403030403020204" pitchFamily="34" charset="0"/>
              </a:rPr>
              <a:t> on </a:t>
            </a:r>
            <a:r>
              <a:rPr lang="en-US" sz="1400" dirty="0">
                <a:solidFill>
                  <a:schemeClr val="bg1"/>
                </a:solidFill>
                <a:latin typeface="Myriad Pro Light" panose="020B0403030403020204" pitchFamily="34" charset="0"/>
                <a:hlinkClick r:id="rId5">
                  <a:extLst>
                    <a:ext uri="{A12FA001-AC4F-418D-AE19-62706E023703}">
                      <ahyp:hlinkClr xmlns:ahyp="http://schemas.microsoft.com/office/drawing/2018/hyperlinkcolor" val="tx"/>
                    </a:ext>
                  </a:extLst>
                </a:hlinkClick>
              </a:rPr>
              <a:t>Unsplash</a:t>
            </a:r>
            <a:r>
              <a:rPr lang="en-US" sz="1400" dirty="0">
                <a:solidFill>
                  <a:schemeClr val="bg1"/>
                </a:solidFill>
                <a:latin typeface="Myriad Pro Light" panose="020B0403030403020204" pitchFamily="34" charset="0"/>
              </a:rPr>
              <a:t> </a:t>
            </a:r>
          </a:p>
          <a:p>
            <a:r>
              <a:rPr lang="en-US" sz="1400" dirty="0">
                <a:solidFill>
                  <a:schemeClr val="bg1"/>
                </a:solidFill>
                <a:latin typeface="Myriad Pro Light" panose="020B0403030403020204" pitchFamily="34" charset="0"/>
                <a:hlinkClick r:id="rId6">
                  <a:extLst>
                    <a:ext uri="{A12FA001-AC4F-418D-AE19-62706E023703}">
                      <ahyp:hlinkClr xmlns:ahyp="http://schemas.microsoft.com/office/drawing/2018/hyperlinkcolor" val="tx"/>
                    </a:ext>
                  </a:extLst>
                </a:hlinkClick>
              </a:rPr>
              <a:t>Christopher Burns</a:t>
            </a:r>
            <a:r>
              <a:rPr lang="en-US" sz="1400" dirty="0">
                <a:solidFill>
                  <a:schemeClr val="bg1"/>
                </a:solidFill>
                <a:latin typeface="Myriad Pro Light" panose="020B0403030403020204" pitchFamily="34" charset="0"/>
              </a:rPr>
              <a:t> on </a:t>
            </a:r>
            <a:r>
              <a:rPr lang="en-US" sz="1400" dirty="0">
                <a:solidFill>
                  <a:schemeClr val="bg1"/>
                </a:solidFill>
                <a:latin typeface="Myriad Pro Light" panose="020B0403030403020204" pitchFamily="34" charset="0"/>
                <a:hlinkClick r:id="rId7">
                  <a:extLst>
                    <a:ext uri="{A12FA001-AC4F-418D-AE19-62706E023703}">
                      <ahyp:hlinkClr xmlns:ahyp="http://schemas.microsoft.com/office/drawing/2018/hyperlinkcolor" val="tx"/>
                    </a:ext>
                  </a:extLst>
                </a:hlinkClick>
              </a:rPr>
              <a:t>Unsplash</a:t>
            </a:r>
            <a:r>
              <a:rPr lang="en-US" sz="1400" dirty="0">
                <a:solidFill>
                  <a:schemeClr val="bg1"/>
                </a:solidFill>
                <a:latin typeface="Myriad Pro Light" panose="020B0403030403020204" pitchFamily="34" charset="0"/>
              </a:rPr>
              <a:t> </a:t>
            </a:r>
          </a:p>
        </p:txBody>
      </p:sp>
      <p:sp>
        <p:nvSpPr>
          <p:cNvPr id="8" name="TextBox 7">
            <a:extLst>
              <a:ext uri="{FF2B5EF4-FFF2-40B4-BE49-F238E27FC236}">
                <a16:creationId xmlns:a16="http://schemas.microsoft.com/office/drawing/2014/main" id="{A3C22D79-A0B6-8AF9-ABFB-4A9D225108B2}"/>
              </a:ext>
            </a:extLst>
          </p:cNvPr>
          <p:cNvSpPr txBox="1"/>
          <p:nvPr/>
        </p:nvSpPr>
        <p:spPr>
          <a:xfrm>
            <a:off x="4800136" y="3128081"/>
            <a:ext cx="4487332" cy="1200329"/>
          </a:xfrm>
          <a:prstGeom prst="rect">
            <a:avLst/>
          </a:prstGeom>
          <a:noFill/>
        </p:spPr>
        <p:txBody>
          <a:bodyPr wrap="square">
            <a:spAutoFit/>
          </a:bodyPr>
          <a:lstStyle/>
          <a:p>
            <a:r>
              <a:rPr lang="en-US" b="0" i="0" dirty="0">
                <a:solidFill>
                  <a:schemeClr val="bg1"/>
                </a:solidFill>
                <a:effectLst/>
                <a:latin typeface="Myriad Pro Light" panose="020B0403030403020204" pitchFamily="34" charset="0"/>
              </a:rPr>
              <a:t>©2024 University of Dallas. All Rights Reserved.</a:t>
            </a:r>
          </a:p>
          <a:p>
            <a:r>
              <a:rPr lang="en-US" dirty="0">
                <a:solidFill>
                  <a:schemeClr val="bg1"/>
                </a:solidFill>
                <a:latin typeface="Myriad Pro Light" panose="020B0403030403020204" pitchFamily="34" charset="0"/>
              </a:rPr>
              <a:t>counseling@udallas.edu • 972-721-4045</a:t>
            </a:r>
          </a:p>
          <a:p>
            <a:r>
              <a:rPr lang="en-US" dirty="0">
                <a:solidFill>
                  <a:schemeClr val="bg1"/>
                </a:solidFill>
                <a:latin typeface="Myriad Pro Light" panose="020B0403030403020204" pitchFamily="34" charset="0"/>
              </a:rPr>
              <a:t>1845 E Northgate Dr, Haggar 340</a:t>
            </a:r>
            <a:br>
              <a:rPr lang="en-US" dirty="0">
                <a:solidFill>
                  <a:schemeClr val="bg1"/>
                </a:solidFill>
                <a:latin typeface="Myriad Pro Light" panose="020B0403030403020204" pitchFamily="34" charset="0"/>
              </a:rPr>
            </a:br>
            <a:r>
              <a:rPr lang="en-US" dirty="0">
                <a:solidFill>
                  <a:schemeClr val="bg1"/>
                </a:solidFill>
                <a:latin typeface="Myriad Pro Light" panose="020B0403030403020204" pitchFamily="34" charset="0"/>
              </a:rPr>
              <a:t>Irving, TX 75062</a:t>
            </a:r>
            <a:endParaRPr lang="en-US" dirty="0">
              <a:solidFill>
                <a:schemeClr val="bg1"/>
              </a:solidFill>
            </a:endParaRPr>
          </a:p>
        </p:txBody>
      </p:sp>
      <p:sp>
        <p:nvSpPr>
          <p:cNvPr id="10" name="TextBox 9">
            <a:extLst>
              <a:ext uri="{FF2B5EF4-FFF2-40B4-BE49-F238E27FC236}">
                <a16:creationId xmlns:a16="http://schemas.microsoft.com/office/drawing/2014/main" id="{9C7AE3E9-6D16-883D-772D-A0DD266953CE}"/>
              </a:ext>
            </a:extLst>
          </p:cNvPr>
          <p:cNvSpPr txBox="1"/>
          <p:nvPr/>
        </p:nvSpPr>
        <p:spPr>
          <a:xfrm>
            <a:off x="4800136" y="4444432"/>
            <a:ext cx="6446984" cy="738664"/>
          </a:xfrm>
          <a:prstGeom prst="rect">
            <a:avLst/>
          </a:prstGeom>
          <a:noFill/>
        </p:spPr>
        <p:txBody>
          <a:bodyPr wrap="square">
            <a:spAutoFit/>
          </a:bodyPr>
          <a:lstStyle/>
          <a:p>
            <a:r>
              <a:rPr lang="en-US" sz="1400" b="0" i="0" dirty="0">
                <a:solidFill>
                  <a:schemeClr val="bg1"/>
                </a:solidFill>
                <a:effectLst/>
                <a:latin typeface="Myriad Pro Light" panose="020B0403030403020204" pitchFamily="34" charset="0"/>
              </a:rPr>
              <a:t>Wellness Mapping Steps Material © 2023, The Mental Well, PLLC. All Rights Reserved.  </a:t>
            </a:r>
            <a:br>
              <a:rPr lang="en-US" sz="1400" b="0" i="0" dirty="0">
                <a:solidFill>
                  <a:schemeClr val="bg1"/>
                </a:solidFill>
                <a:effectLst/>
                <a:latin typeface="Myriad Pro Light" panose="020B0403030403020204" pitchFamily="34" charset="0"/>
              </a:rPr>
            </a:br>
            <a:r>
              <a:rPr lang="en-US" sz="1400" b="0" i="0" dirty="0">
                <a:solidFill>
                  <a:schemeClr val="bg1"/>
                </a:solidFill>
                <a:effectLst/>
                <a:latin typeface="Myriad Pro Light" panose="020B0403030403020204" pitchFamily="34" charset="0"/>
              </a:rPr>
              <a:t>Used with Permission.</a:t>
            </a:r>
          </a:p>
          <a:p>
            <a:r>
              <a:rPr lang="en-US" sz="1400" dirty="0">
                <a:solidFill>
                  <a:schemeClr val="bg1"/>
                </a:solidFill>
                <a:latin typeface="Myriad Pro Light" panose="020B0403030403020204" pitchFamily="34" charset="0"/>
              </a:rPr>
              <a:t>Wellness Mapping Steps, based on the Stepped Care Health Delivery Model.</a:t>
            </a:r>
            <a:endParaRPr lang="en-US" sz="1400" dirty="0">
              <a:solidFill>
                <a:schemeClr val="bg1"/>
              </a:solidFill>
            </a:endParaRPr>
          </a:p>
        </p:txBody>
      </p:sp>
      <p:pic>
        <p:nvPicPr>
          <p:cNvPr id="14" name="Picture 13" descr="A black sign with white text&#10;&#10;Description automatically generated">
            <a:extLst>
              <a:ext uri="{FF2B5EF4-FFF2-40B4-BE49-F238E27FC236}">
                <a16:creationId xmlns:a16="http://schemas.microsoft.com/office/drawing/2014/main" id="{DD581282-DC20-FB0B-27D9-3585899E33B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Lst>
          </a:blip>
          <a:stretch>
            <a:fillRect/>
          </a:stretch>
        </p:blipFill>
        <p:spPr>
          <a:xfrm>
            <a:off x="2903603" y="1213176"/>
            <a:ext cx="5267193" cy="1738685"/>
          </a:xfrm>
          <a:prstGeom prst="rect">
            <a:avLst/>
          </a:prstGeom>
        </p:spPr>
      </p:pic>
    </p:spTree>
    <p:extLst>
      <p:ext uri="{BB962C8B-B14F-4D97-AF65-F5344CB8AC3E}">
        <p14:creationId xmlns:p14="http://schemas.microsoft.com/office/powerpoint/2010/main" val="2947801091"/>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95EAA-94D6-4423-1A1B-AA3F722ECC9E}"/>
              </a:ext>
            </a:extLst>
          </p:cNvPr>
          <p:cNvPicPr>
            <a:picLocks noChangeAspect="1"/>
          </p:cNvPicPr>
          <p:nvPr/>
        </p:nvPicPr>
        <p:blipFill>
          <a:blip r:embed="rId2">
            <a:alphaModFix amt="50000"/>
          </a:blip>
          <a:stretch>
            <a:fillRect/>
          </a:stretch>
        </p:blipFill>
        <p:spPr>
          <a:xfrm>
            <a:off x="2620010" y="102835"/>
            <a:ext cx="6951980" cy="765082"/>
          </a:xfrm>
          <a:prstGeom prst="rect">
            <a:avLst/>
          </a:prstGeom>
        </p:spPr>
      </p:pic>
      <p:sp>
        <p:nvSpPr>
          <p:cNvPr id="3" name="TextBox 2">
            <a:extLst>
              <a:ext uri="{FF2B5EF4-FFF2-40B4-BE49-F238E27FC236}">
                <a16:creationId xmlns:a16="http://schemas.microsoft.com/office/drawing/2014/main" id="{19156BA0-07CD-8462-CE6E-3168E250DC03}"/>
              </a:ext>
            </a:extLst>
          </p:cNvPr>
          <p:cNvSpPr txBox="1"/>
          <p:nvPr/>
        </p:nvSpPr>
        <p:spPr>
          <a:xfrm>
            <a:off x="46204" y="4355907"/>
            <a:ext cx="12145796" cy="2369880"/>
          </a:xfrm>
          <a:prstGeom prst="rect">
            <a:avLst/>
          </a:prstGeom>
          <a:noFill/>
        </p:spPr>
        <p:txBody>
          <a:bodyPr wrap="square">
            <a:spAutoFit/>
          </a:bodyPr>
          <a:lstStyle/>
          <a:p>
            <a:pPr defTabSz="813816">
              <a:spcAft>
                <a:spcPts val="600"/>
              </a:spcAft>
            </a:pPr>
            <a:r>
              <a:rPr lang="en-US" sz="2400" kern="1200" dirty="0">
                <a:solidFill>
                  <a:srgbClr val="111A0B"/>
                </a:solidFill>
                <a:latin typeface="Montserrat" pitchFamily="2" charset="77"/>
                <a:ea typeface="+mn-ea"/>
                <a:cs typeface="+mn-cs"/>
              </a:rPr>
              <a:t>Our </a:t>
            </a:r>
            <a:r>
              <a:rPr lang="en-US" sz="2800" b="1" kern="1200" dirty="0">
                <a:solidFill>
                  <a:srgbClr val="293375"/>
                </a:solidFill>
                <a:latin typeface="Montserrat" pitchFamily="2" charset="77"/>
                <a:ea typeface="+mn-ea"/>
                <a:cs typeface="+mn-cs"/>
              </a:rPr>
              <a:t>WELLNESS</a:t>
            </a:r>
            <a:r>
              <a:rPr lang="en-US" sz="2800" b="1" kern="1200" dirty="0">
                <a:solidFill>
                  <a:srgbClr val="111A0B"/>
                </a:solidFill>
                <a:latin typeface="Montserrat" pitchFamily="2" charset="77"/>
                <a:ea typeface="+mn-ea"/>
                <a:cs typeface="+mn-cs"/>
              </a:rPr>
              <a:t> </a:t>
            </a:r>
            <a:r>
              <a:rPr lang="en-US" sz="2800" kern="1200" dirty="0">
                <a:solidFill>
                  <a:srgbClr val="006363"/>
                </a:solidFill>
                <a:latin typeface="Montserrat" pitchFamily="2" charset="77"/>
                <a:ea typeface="+mn-ea"/>
                <a:cs typeface="+mn-cs"/>
              </a:rPr>
              <a:t>MAPPING STEPS</a:t>
            </a:r>
            <a:r>
              <a:rPr lang="en-US" sz="2800" b="1" kern="1200" dirty="0">
                <a:solidFill>
                  <a:srgbClr val="006363"/>
                </a:solidFill>
                <a:latin typeface="Montserrat" pitchFamily="2" charset="77"/>
                <a:ea typeface="+mn-ea"/>
                <a:cs typeface="+mn-cs"/>
              </a:rPr>
              <a:t> </a:t>
            </a:r>
            <a:r>
              <a:rPr lang="en-US" sz="2400" kern="1200" dirty="0">
                <a:solidFill>
                  <a:srgbClr val="111A0B"/>
                </a:solidFill>
                <a:latin typeface="Montserrat" pitchFamily="2" charset="77"/>
                <a:ea typeface="+mn-ea"/>
                <a:cs typeface="+mn-cs"/>
              </a:rPr>
              <a:t>Initiative,</a:t>
            </a:r>
            <a:r>
              <a:rPr lang="en-US" sz="2400" b="1" kern="1200" dirty="0">
                <a:solidFill>
                  <a:srgbClr val="111A0B"/>
                </a:solidFill>
                <a:latin typeface="Montserrat" pitchFamily="2" charset="77"/>
                <a:ea typeface="+mn-ea"/>
                <a:cs typeface="+mn-cs"/>
              </a:rPr>
              <a:t> </a:t>
            </a:r>
            <a:r>
              <a:rPr lang="en-US" sz="2400" kern="1200" dirty="0">
                <a:solidFill>
                  <a:srgbClr val="111A0B"/>
                </a:solidFill>
                <a:latin typeface="Montserrat" pitchFamily="2" charset="77"/>
                <a:ea typeface="+mn-ea"/>
                <a:cs typeface="+mn-cs"/>
              </a:rPr>
              <a:t>a whole-campus initiative guided by Catholic Christian Anthropology for the dignity of </a:t>
            </a:r>
            <a:r>
              <a:rPr lang="en-US" sz="2400" dirty="0">
                <a:solidFill>
                  <a:srgbClr val="111A0B"/>
                </a:solidFill>
                <a:latin typeface="Montserrat" pitchFamily="2" charset="77"/>
              </a:rPr>
              <a:t>the whole person</a:t>
            </a:r>
            <a:r>
              <a:rPr lang="en-US" sz="2400" kern="1200" dirty="0">
                <a:solidFill>
                  <a:srgbClr val="111A0B"/>
                </a:solidFill>
                <a:latin typeface="Montserrat" pitchFamily="2" charset="77"/>
                <a:ea typeface="+mn-ea"/>
                <a:cs typeface="+mn-cs"/>
              </a:rPr>
              <a:t>, is an adaptable sequential model that prioritizes the support of all students, not just those at the forefront. This model is not a clinical panacea or a trademarked cure-all program. It offers pathways towards wellness, utilizing a variety of resources, ensuring that everyone can meet their unique needs.</a:t>
            </a:r>
            <a:endParaRPr lang="en-US" sz="2800" dirty="0"/>
          </a:p>
        </p:txBody>
      </p:sp>
      <p:pic>
        <p:nvPicPr>
          <p:cNvPr id="4" name="Picture 3">
            <a:extLst>
              <a:ext uri="{FF2B5EF4-FFF2-40B4-BE49-F238E27FC236}">
                <a16:creationId xmlns:a16="http://schemas.microsoft.com/office/drawing/2014/main" id="{F82A277E-81C6-4327-29B1-D66409FE825E}"/>
              </a:ext>
            </a:extLst>
          </p:cNvPr>
          <p:cNvPicPr>
            <a:picLocks noChangeAspect="1"/>
          </p:cNvPicPr>
          <p:nvPr/>
        </p:nvPicPr>
        <p:blipFill>
          <a:blip r:embed="rId3">
            <a:alphaModFix amt="35000"/>
          </a:blip>
          <a:stretch>
            <a:fillRect/>
          </a:stretch>
        </p:blipFill>
        <p:spPr>
          <a:xfrm>
            <a:off x="0" y="960307"/>
            <a:ext cx="12192000" cy="2419349"/>
          </a:xfrm>
          <a:prstGeom prst="rect">
            <a:avLst/>
          </a:prstGeom>
        </p:spPr>
      </p:pic>
      <p:pic>
        <p:nvPicPr>
          <p:cNvPr id="5" name="Picture 4">
            <a:extLst>
              <a:ext uri="{FF2B5EF4-FFF2-40B4-BE49-F238E27FC236}">
                <a16:creationId xmlns:a16="http://schemas.microsoft.com/office/drawing/2014/main" id="{43F676C4-E543-8D8F-260D-726B5ACFFAB3}"/>
              </a:ext>
            </a:extLst>
          </p:cNvPr>
          <p:cNvPicPr>
            <a:picLocks noChangeAspect="1"/>
          </p:cNvPicPr>
          <p:nvPr/>
        </p:nvPicPr>
        <p:blipFill rotWithShape="1">
          <a:blip r:embed="rId4">
            <a:alphaModFix amt="20000"/>
          </a:blip>
          <a:srcRect t="23762"/>
          <a:stretch/>
        </p:blipFill>
        <p:spPr>
          <a:xfrm>
            <a:off x="532011" y="3437117"/>
            <a:ext cx="11455043" cy="581511"/>
          </a:xfrm>
          <a:prstGeom prst="rect">
            <a:avLst/>
          </a:prstGeom>
        </p:spPr>
      </p:pic>
      <p:sp>
        <p:nvSpPr>
          <p:cNvPr id="6" name="Rectangle 5">
            <a:extLst>
              <a:ext uri="{FF2B5EF4-FFF2-40B4-BE49-F238E27FC236}">
                <a16:creationId xmlns:a16="http://schemas.microsoft.com/office/drawing/2014/main" id="{20772DEF-B5DD-4C32-3C57-B86A5A611D4B}"/>
              </a:ext>
            </a:extLst>
          </p:cNvPr>
          <p:cNvSpPr/>
          <p:nvPr/>
        </p:nvSpPr>
        <p:spPr>
          <a:xfrm>
            <a:off x="-116379" y="-133004"/>
            <a:ext cx="12435841" cy="7132320"/>
          </a:xfrm>
          <a:prstGeom prst="rect">
            <a:avLst/>
          </a:prstGeom>
          <a:noFill/>
          <a:ln w="57150">
            <a:solidFill>
              <a:srgbClr val="D9B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987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B1EBB37-832C-1D5F-3C22-B0FFA8E7985E}"/>
              </a:ext>
            </a:extLst>
          </p:cNvPr>
          <p:cNvSpPr txBox="1"/>
          <p:nvPr/>
        </p:nvSpPr>
        <p:spPr>
          <a:xfrm>
            <a:off x="3042781" y="328093"/>
            <a:ext cx="6106438" cy="369332"/>
          </a:xfrm>
          <a:prstGeom prst="rect">
            <a:avLst/>
          </a:prstGeom>
          <a:noFill/>
        </p:spPr>
        <p:txBody>
          <a:bodyPr wrap="square">
            <a:spAutoFit/>
          </a:bodyPr>
          <a:lstStyle/>
          <a:p>
            <a:pPr algn="ctr"/>
            <a:r>
              <a:rPr lang="en-US" b="1" i="1" dirty="0">
                <a:solidFill>
                  <a:srgbClr val="111A0B"/>
                </a:solidFill>
                <a:effectLst/>
                <a:highlight>
                  <a:srgbClr val="FFFFFF"/>
                </a:highlight>
                <a:latin typeface="Montserrat" pitchFamily="2" charset="77"/>
              </a:rPr>
              <a:t>Public Health &amp; Wellness Initiatives</a:t>
            </a:r>
            <a:endParaRPr lang="en-US" dirty="0"/>
          </a:p>
        </p:txBody>
      </p:sp>
      <p:grpSp>
        <p:nvGrpSpPr>
          <p:cNvPr id="15" name="Group 14">
            <a:extLst>
              <a:ext uri="{FF2B5EF4-FFF2-40B4-BE49-F238E27FC236}">
                <a16:creationId xmlns:a16="http://schemas.microsoft.com/office/drawing/2014/main" id="{8598B653-D155-3743-CF34-E205582D0057}"/>
              </a:ext>
            </a:extLst>
          </p:cNvPr>
          <p:cNvGrpSpPr/>
          <p:nvPr/>
        </p:nvGrpSpPr>
        <p:grpSpPr>
          <a:xfrm>
            <a:off x="60799" y="1337470"/>
            <a:ext cx="6183332" cy="4778029"/>
            <a:chOff x="60799" y="1337470"/>
            <a:chExt cx="6183332" cy="4778029"/>
          </a:xfrm>
        </p:grpSpPr>
        <p:pic>
          <p:nvPicPr>
            <p:cNvPr id="5" name="Picture 4">
              <a:extLst>
                <a:ext uri="{FF2B5EF4-FFF2-40B4-BE49-F238E27FC236}">
                  <a16:creationId xmlns:a16="http://schemas.microsoft.com/office/drawing/2014/main" id="{DA93957D-4E4C-A562-FD01-5BC2B23C6C0C}"/>
                </a:ext>
              </a:extLst>
            </p:cNvPr>
            <p:cNvPicPr>
              <a:picLocks noChangeAspect="1"/>
            </p:cNvPicPr>
            <p:nvPr/>
          </p:nvPicPr>
          <p:blipFill>
            <a:blip r:embed="rId2"/>
            <a:stretch>
              <a:fillRect/>
            </a:stretch>
          </p:blipFill>
          <p:spPr>
            <a:xfrm>
              <a:off x="60799" y="1337470"/>
              <a:ext cx="6183332" cy="4778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299AC4E2-68E3-19C2-4200-7FF607AE91B0}"/>
                </a:ext>
              </a:extLst>
            </p:cNvPr>
            <p:cNvSpPr txBox="1"/>
            <p:nvPr/>
          </p:nvSpPr>
          <p:spPr>
            <a:xfrm rot="21224807">
              <a:off x="1521901" y="4009961"/>
              <a:ext cx="3636818" cy="369332"/>
            </a:xfrm>
            <a:prstGeom prst="rect">
              <a:avLst/>
            </a:prstGeom>
            <a:noFill/>
          </p:spPr>
          <p:txBody>
            <a:bodyPr wrap="square" rtlCol="0">
              <a:spAutoFit/>
            </a:bodyPr>
            <a:lstStyle/>
            <a:p>
              <a:r>
                <a:rPr lang="en-US" dirty="0">
                  <a:solidFill>
                    <a:schemeClr val="bg1"/>
                  </a:solidFill>
                </a:rPr>
                <a:t>Supporting Students in Distress</a:t>
              </a:r>
            </a:p>
          </p:txBody>
        </p:sp>
      </p:grpSp>
      <p:grpSp>
        <p:nvGrpSpPr>
          <p:cNvPr id="13" name="Group 12">
            <a:extLst>
              <a:ext uri="{FF2B5EF4-FFF2-40B4-BE49-F238E27FC236}">
                <a16:creationId xmlns:a16="http://schemas.microsoft.com/office/drawing/2014/main" id="{56A08409-3473-236C-D2D9-8E32434F37FA}"/>
              </a:ext>
            </a:extLst>
          </p:cNvPr>
          <p:cNvGrpSpPr/>
          <p:nvPr/>
        </p:nvGrpSpPr>
        <p:grpSpPr>
          <a:xfrm>
            <a:off x="5161837" y="1236862"/>
            <a:ext cx="6185556" cy="4878640"/>
            <a:chOff x="5161837" y="1236862"/>
            <a:chExt cx="6185556" cy="4878640"/>
          </a:xfrm>
        </p:grpSpPr>
        <p:pic>
          <p:nvPicPr>
            <p:cNvPr id="3" name="Picture 2" descr="A diagram of steps to wellness&#10;&#10;Description automatically generated">
              <a:extLst>
                <a:ext uri="{FF2B5EF4-FFF2-40B4-BE49-F238E27FC236}">
                  <a16:creationId xmlns:a16="http://schemas.microsoft.com/office/drawing/2014/main" id="{D060B7C3-1D5A-47CF-1F2C-0B468516A4C7}"/>
                </a:ext>
              </a:extLst>
            </p:cNvPr>
            <p:cNvPicPr>
              <a:picLocks noChangeAspect="1"/>
            </p:cNvPicPr>
            <p:nvPr/>
          </p:nvPicPr>
          <p:blipFill>
            <a:blip r:embed="rId3"/>
            <a:stretch>
              <a:fillRect/>
            </a:stretch>
          </p:blipFill>
          <p:spPr>
            <a:xfrm>
              <a:off x="5161837" y="1337472"/>
              <a:ext cx="6185556" cy="47780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050ABA89-765B-78EE-AC9A-484A2DD86D43}"/>
                </a:ext>
              </a:extLst>
            </p:cNvPr>
            <p:cNvSpPr txBox="1"/>
            <p:nvPr/>
          </p:nvSpPr>
          <p:spPr>
            <a:xfrm rot="21224807">
              <a:off x="6314225" y="1236862"/>
              <a:ext cx="3636818" cy="369332"/>
            </a:xfrm>
            <a:prstGeom prst="rect">
              <a:avLst/>
            </a:prstGeom>
            <a:noFill/>
          </p:spPr>
          <p:txBody>
            <a:bodyPr wrap="square" rtlCol="0">
              <a:spAutoFit/>
            </a:bodyPr>
            <a:lstStyle/>
            <a:p>
              <a:r>
                <a:rPr lang="en-US" dirty="0">
                  <a:solidFill>
                    <a:schemeClr val="accent1"/>
                  </a:solidFill>
                </a:rPr>
                <a:t>Helping Students Thrive</a:t>
              </a:r>
            </a:p>
          </p:txBody>
        </p:sp>
      </p:grpSp>
      <p:sp>
        <p:nvSpPr>
          <p:cNvPr id="17" name="TextBox 16">
            <a:extLst>
              <a:ext uri="{FF2B5EF4-FFF2-40B4-BE49-F238E27FC236}">
                <a16:creationId xmlns:a16="http://schemas.microsoft.com/office/drawing/2014/main" id="{983E4B03-2236-3DCB-9F9D-7E3F1AB1CF1D}"/>
              </a:ext>
            </a:extLst>
          </p:cNvPr>
          <p:cNvSpPr txBox="1"/>
          <p:nvPr/>
        </p:nvSpPr>
        <p:spPr>
          <a:xfrm>
            <a:off x="2280820" y="4960247"/>
            <a:ext cx="7184858" cy="1569660"/>
          </a:xfrm>
          <a:prstGeom prst="rect">
            <a:avLst/>
          </a:prstGeom>
          <a:solidFill>
            <a:srgbClr val="FFFFFF"/>
          </a:solidFill>
          <a:effectLst>
            <a:outerShdw blurRad="50800" dist="84064" dir="2700000" algn="tl" rotWithShape="0">
              <a:prstClr val="black">
                <a:alpha val="40000"/>
              </a:prstClr>
            </a:outerShdw>
          </a:effectLst>
        </p:spPr>
        <p:txBody>
          <a:bodyPr wrap="square">
            <a:spAutoFit/>
          </a:bodyPr>
          <a:lstStyle/>
          <a:p>
            <a:r>
              <a:rPr lang="en-US" sz="2400" b="0" i="0" dirty="0">
                <a:effectLst/>
                <a:latin typeface="Montserrat" pitchFamily="2" charset="77"/>
              </a:rPr>
              <a:t>The University of Dallas </a:t>
            </a:r>
            <a:r>
              <a:rPr lang="en-US" sz="2400" dirty="0">
                <a:latin typeface="Montserrat" pitchFamily="2" charset="77"/>
              </a:rPr>
              <a:t>constantly seeks </a:t>
            </a:r>
            <a:r>
              <a:rPr lang="en-US" sz="2400" b="0" i="0" dirty="0">
                <a:effectLst/>
                <a:latin typeface="Montserrat" pitchFamily="2" charset="77"/>
              </a:rPr>
              <a:t>ways to </a:t>
            </a:r>
            <a:r>
              <a:rPr lang="en-US" sz="2400" dirty="0">
                <a:latin typeface="Montserrat" pitchFamily="2" charset="77"/>
              </a:rPr>
              <a:t>prepare students for life and work in a problematic, changing, and challenging world. UD has a pathway for every student.</a:t>
            </a:r>
            <a:endParaRPr lang="en-US" sz="2400" dirty="0"/>
          </a:p>
        </p:txBody>
      </p:sp>
    </p:spTree>
    <p:extLst>
      <p:ext uri="{BB962C8B-B14F-4D97-AF65-F5344CB8AC3E}">
        <p14:creationId xmlns:p14="http://schemas.microsoft.com/office/powerpoint/2010/main" val="862783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steps to a higher level of progress&#10;&#10;Description automatically generated with medium confidence">
            <a:extLst>
              <a:ext uri="{FF2B5EF4-FFF2-40B4-BE49-F238E27FC236}">
                <a16:creationId xmlns:a16="http://schemas.microsoft.com/office/drawing/2014/main" id="{D3AF9F42-80E5-679F-AD47-115BB0364E74}"/>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harpenSoften amount="-25000"/>
                    </a14:imgEffect>
                  </a14:imgLayer>
                </a14:imgProps>
              </a:ext>
            </a:extLst>
          </a:blip>
          <a:srcRect t="8806" b="8168"/>
          <a:stretch/>
        </p:blipFill>
        <p:spPr>
          <a:xfrm>
            <a:off x="7824" y="-1"/>
            <a:ext cx="12220510" cy="6858001"/>
          </a:xfrm>
          <a:prstGeom prst="rect">
            <a:avLst/>
          </a:prstGeom>
        </p:spPr>
      </p:pic>
      <p:sp>
        <p:nvSpPr>
          <p:cNvPr id="3" name="TextBox 2">
            <a:extLst>
              <a:ext uri="{FF2B5EF4-FFF2-40B4-BE49-F238E27FC236}">
                <a16:creationId xmlns:a16="http://schemas.microsoft.com/office/drawing/2014/main" id="{09DEB6F9-4F2F-8385-1B18-64E443DD9A9C}"/>
              </a:ext>
            </a:extLst>
          </p:cNvPr>
          <p:cNvSpPr txBox="1"/>
          <p:nvPr/>
        </p:nvSpPr>
        <p:spPr>
          <a:xfrm>
            <a:off x="3045619" y="1166842"/>
            <a:ext cx="6100762" cy="4801314"/>
          </a:xfrm>
          <a:prstGeom prst="rect">
            <a:avLst/>
          </a:prstGeom>
          <a:solidFill>
            <a:schemeClr val="bg1">
              <a:alpha val="64000"/>
            </a:schemeClr>
          </a:solidFill>
          <a:effectLst>
            <a:softEdge rad="132679"/>
          </a:effectLst>
        </p:spPr>
        <p:txBody>
          <a:bodyPr wrap="square">
            <a:spAutoFit/>
          </a:bodyPr>
          <a:lstStyle/>
          <a:p>
            <a:r>
              <a:rPr lang="en-US" sz="1800" b="1" kern="1200" dirty="0">
                <a:solidFill>
                  <a:srgbClr val="293375"/>
                </a:solidFill>
                <a:latin typeface="Montserrat" pitchFamily="2" charset="77"/>
                <a:ea typeface="+mn-ea"/>
                <a:cs typeface="+mn-cs"/>
              </a:rPr>
              <a:t>WELLNESS</a:t>
            </a:r>
            <a:r>
              <a:rPr lang="en-US" sz="1800" b="1" kern="1200" dirty="0">
                <a:solidFill>
                  <a:srgbClr val="111A0B"/>
                </a:solidFill>
                <a:latin typeface="Montserrat" pitchFamily="2" charset="77"/>
                <a:ea typeface="+mn-ea"/>
                <a:cs typeface="+mn-cs"/>
              </a:rPr>
              <a:t> </a:t>
            </a:r>
            <a:r>
              <a:rPr lang="en-US" sz="1800" kern="1200" dirty="0">
                <a:solidFill>
                  <a:srgbClr val="006363"/>
                </a:solidFill>
                <a:latin typeface="Montserrat" pitchFamily="2" charset="77"/>
                <a:ea typeface="+mn-ea"/>
                <a:cs typeface="+mn-cs"/>
              </a:rPr>
              <a:t>MAPPING STEPS</a:t>
            </a:r>
            <a:r>
              <a:rPr lang="en-US" sz="1800" b="1" kern="1200" dirty="0">
                <a:solidFill>
                  <a:srgbClr val="006363"/>
                </a:solidFill>
                <a:latin typeface="Montserrat" pitchFamily="2" charset="77"/>
                <a:ea typeface="+mn-ea"/>
                <a:cs typeface="+mn-cs"/>
              </a:rPr>
              <a:t> </a:t>
            </a:r>
            <a:r>
              <a:rPr lang="en-US" b="0" i="0" dirty="0">
                <a:solidFill>
                  <a:srgbClr val="111A0B"/>
                </a:solidFill>
                <a:effectLst/>
                <a:latin typeface="Montserrat" pitchFamily="2" charset="77"/>
              </a:rPr>
              <a:t>are a collaborative approach to thinking and connecting in a community. The model provides support and encouragement, addresses needs, and allows us to help each other thrive. </a:t>
            </a:r>
          </a:p>
          <a:p>
            <a:endParaRPr lang="en-US" dirty="0">
              <a:solidFill>
                <a:srgbClr val="111A0B"/>
              </a:solidFill>
              <a:latin typeface="Montserrat" pitchFamily="2" charset="77"/>
            </a:endParaRPr>
          </a:p>
          <a:p>
            <a:r>
              <a:rPr lang="en-US" b="0" i="0" dirty="0">
                <a:solidFill>
                  <a:srgbClr val="111A0B"/>
                </a:solidFill>
                <a:effectLst/>
                <a:latin typeface="Montserrat" pitchFamily="2" charset="77"/>
              </a:rPr>
              <a:t>From </a:t>
            </a:r>
            <a:r>
              <a:rPr lang="en-US" b="1" i="1" dirty="0">
                <a:solidFill>
                  <a:schemeClr val="accent6"/>
                </a:solidFill>
                <a:effectLst/>
                <a:latin typeface="Montserrat" pitchFamily="2" charset="77"/>
              </a:rPr>
              <a:t>Step 01 </a:t>
            </a:r>
            <a:r>
              <a:rPr lang="en-US" b="0" i="1" dirty="0">
                <a:solidFill>
                  <a:srgbClr val="111A0B"/>
                </a:solidFill>
                <a:effectLst/>
                <a:latin typeface="Montserrat" pitchFamily="2" charset="77"/>
              </a:rPr>
              <a:t>to </a:t>
            </a:r>
            <a:r>
              <a:rPr lang="en-US" b="1" i="1" dirty="0">
                <a:solidFill>
                  <a:srgbClr val="C00000"/>
                </a:solidFill>
                <a:effectLst/>
                <a:latin typeface="Montserrat" pitchFamily="2" charset="77"/>
              </a:rPr>
              <a:t>Step 08</a:t>
            </a:r>
            <a:r>
              <a:rPr lang="en-US" b="0" i="1" dirty="0">
                <a:solidFill>
                  <a:srgbClr val="111A0B"/>
                </a:solidFill>
                <a:effectLst/>
                <a:latin typeface="Montserrat" pitchFamily="2" charset="77"/>
              </a:rPr>
              <a:t>,</a:t>
            </a:r>
            <a:r>
              <a:rPr lang="en-US" b="0" i="0" dirty="0">
                <a:solidFill>
                  <a:srgbClr val="111A0B"/>
                </a:solidFill>
                <a:effectLst/>
                <a:latin typeface="Montserrat" pitchFamily="2" charset="77"/>
              </a:rPr>
              <a:t> it progresses from proactive measures towards increasingly traditional acute interventions, from autonomous activities towards increasing interventions, and from </a:t>
            </a:r>
            <a:r>
              <a:rPr lang="en-US" b="1" i="0" dirty="0">
                <a:solidFill>
                  <a:schemeClr val="accent6"/>
                </a:solidFill>
                <a:effectLst/>
                <a:latin typeface="Montserrat" pitchFamily="2" charset="77"/>
              </a:rPr>
              <a:t>public wellness </a:t>
            </a:r>
            <a:r>
              <a:rPr lang="en-US" b="0" i="0" dirty="0">
                <a:solidFill>
                  <a:srgbClr val="111A0B"/>
                </a:solidFill>
                <a:effectLst/>
                <a:latin typeface="Montserrat" pitchFamily="2" charset="77"/>
              </a:rPr>
              <a:t>towards more specialized </a:t>
            </a:r>
            <a:r>
              <a:rPr lang="en-US" b="1" i="0" dirty="0">
                <a:solidFill>
                  <a:schemeClr val="accent5">
                    <a:lumMod val="60000"/>
                    <a:lumOff val="40000"/>
                  </a:schemeClr>
                </a:solidFill>
                <a:effectLst/>
                <a:latin typeface="Montserrat" pitchFamily="2" charset="77"/>
              </a:rPr>
              <a:t>individual care</a:t>
            </a:r>
            <a:r>
              <a:rPr lang="en-US" b="0" i="0" dirty="0">
                <a:solidFill>
                  <a:srgbClr val="111A0B"/>
                </a:solidFill>
                <a:effectLst/>
                <a:latin typeface="Montserrat" pitchFamily="2" charset="77"/>
              </a:rPr>
              <a:t>. </a:t>
            </a:r>
          </a:p>
          <a:p>
            <a:endParaRPr lang="en-US" dirty="0">
              <a:solidFill>
                <a:srgbClr val="111A0B"/>
              </a:solidFill>
              <a:latin typeface="Montserrat" pitchFamily="2" charset="77"/>
            </a:endParaRPr>
          </a:p>
          <a:p>
            <a:r>
              <a:rPr lang="en-US" b="0" i="0" dirty="0">
                <a:solidFill>
                  <a:srgbClr val="111A0B"/>
                </a:solidFill>
                <a:effectLst/>
                <a:latin typeface="Montserrat" pitchFamily="2" charset="77"/>
              </a:rPr>
              <a:t>Understanding the steps empowers students, families, faculty, and staff to empathetically and effectively map students through hardships toward flourishing.</a:t>
            </a:r>
            <a:endParaRPr lang="en-US" dirty="0"/>
          </a:p>
        </p:txBody>
      </p:sp>
      <p:pic>
        <p:nvPicPr>
          <p:cNvPr id="4" name="Picture 3">
            <a:extLst>
              <a:ext uri="{FF2B5EF4-FFF2-40B4-BE49-F238E27FC236}">
                <a16:creationId xmlns:a16="http://schemas.microsoft.com/office/drawing/2014/main" id="{E4EA0F85-335B-8262-D516-5B8FAA7EE21E}"/>
              </a:ext>
            </a:extLst>
          </p:cNvPr>
          <p:cNvPicPr>
            <a:picLocks noChangeAspect="1"/>
          </p:cNvPicPr>
          <p:nvPr/>
        </p:nvPicPr>
        <p:blipFill>
          <a:blip r:embed="rId4">
            <a:alphaModFix amt="35000"/>
          </a:blip>
          <a:srcRect/>
          <a:stretch/>
        </p:blipFill>
        <p:spPr>
          <a:xfrm>
            <a:off x="7008713" y="6037038"/>
            <a:ext cx="4953712" cy="545166"/>
          </a:xfrm>
          <a:prstGeom prst="rect">
            <a:avLst/>
          </a:prstGeom>
        </p:spPr>
      </p:pic>
      <p:sp>
        <p:nvSpPr>
          <p:cNvPr id="2" name="TextBox 1">
            <a:extLst>
              <a:ext uri="{FF2B5EF4-FFF2-40B4-BE49-F238E27FC236}">
                <a16:creationId xmlns:a16="http://schemas.microsoft.com/office/drawing/2014/main" id="{5C60DCE2-ED1B-D686-024C-8B262F311C57}"/>
              </a:ext>
            </a:extLst>
          </p:cNvPr>
          <p:cNvSpPr txBox="1"/>
          <p:nvPr/>
        </p:nvSpPr>
        <p:spPr>
          <a:xfrm>
            <a:off x="-712382" y="35074"/>
            <a:ext cx="4736923" cy="307777"/>
          </a:xfrm>
          <a:prstGeom prst="rect">
            <a:avLst/>
          </a:prstGeom>
          <a:noFill/>
          <a:scene3d>
            <a:camera prst="orthographicFront">
              <a:rot lat="0" lon="600000" rev="0"/>
            </a:camera>
            <a:lightRig rig="threePt" dir="t"/>
          </a:scene3d>
        </p:spPr>
        <p:txBody>
          <a:bodyPr wrap="square">
            <a:spAutoFit/>
          </a:bodyPr>
          <a:lstStyle/>
          <a:p>
            <a:pPr algn="ctr"/>
            <a:r>
              <a:rPr lang="en-US" sz="1400" i="1" dirty="0">
                <a:solidFill>
                  <a:schemeClr val="accent1"/>
                </a:solidFill>
                <a:latin typeface="Myriad Pro Light" panose="020B0403030403020204" pitchFamily="34" charset="0"/>
              </a:rPr>
              <a:t>Contact our Case Manager for more support.</a:t>
            </a:r>
          </a:p>
        </p:txBody>
      </p:sp>
    </p:spTree>
    <p:extLst>
      <p:ext uri="{BB962C8B-B14F-4D97-AF65-F5344CB8AC3E}">
        <p14:creationId xmlns:p14="http://schemas.microsoft.com/office/powerpoint/2010/main" val="265214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ng shot of a road with trees&#10;&#10;Description automatically generated">
            <a:extLst>
              <a:ext uri="{FF2B5EF4-FFF2-40B4-BE49-F238E27FC236}">
                <a16:creationId xmlns:a16="http://schemas.microsoft.com/office/drawing/2014/main" id="{3E2BFDAC-4A11-116C-1BE4-CD398BBCD604}"/>
              </a:ext>
            </a:extLst>
          </p:cNvPr>
          <p:cNvPicPr>
            <a:picLocks noChangeAspect="1"/>
          </p:cNvPicPr>
          <p:nvPr/>
        </p:nvPicPr>
        <p:blipFill rotWithShape="1">
          <a:blip r:embed="rId2"/>
          <a:srcRect b="6268"/>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582D82E5-7610-F7BF-E53F-B8BD5A6A3396}"/>
              </a:ext>
            </a:extLst>
          </p:cNvPr>
          <p:cNvPicPr>
            <a:picLocks noChangeAspect="1"/>
          </p:cNvPicPr>
          <p:nvPr/>
        </p:nvPicPr>
        <p:blipFill rotWithShape="1">
          <a:blip r:embed="rId3">
            <a:alphaModFix amt="70000"/>
          </a:blip>
          <a:srcRect l="63366"/>
          <a:stretch/>
        </p:blipFill>
        <p:spPr>
          <a:xfrm>
            <a:off x="10119769" y="6019850"/>
            <a:ext cx="1794890" cy="539200"/>
          </a:xfrm>
          <a:prstGeom prst="rect">
            <a:avLst/>
          </a:prstGeom>
        </p:spPr>
      </p:pic>
      <p:pic>
        <p:nvPicPr>
          <p:cNvPr id="7" name="Picture 6">
            <a:extLst>
              <a:ext uri="{FF2B5EF4-FFF2-40B4-BE49-F238E27FC236}">
                <a16:creationId xmlns:a16="http://schemas.microsoft.com/office/drawing/2014/main" id="{CAB54A22-EE22-F4FD-B079-003906E98AA8}"/>
              </a:ext>
            </a:extLst>
          </p:cNvPr>
          <p:cNvPicPr>
            <a:picLocks noChangeAspect="1"/>
          </p:cNvPicPr>
          <p:nvPr/>
        </p:nvPicPr>
        <p:blipFill>
          <a:blip r:embed="rId4"/>
          <a:stretch>
            <a:fillRect/>
          </a:stretch>
        </p:blipFill>
        <p:spPr>
          <a:xfrm>
            <a:off x="-49875" y="736600"/>
            <a:ext cx="5359400" cy="5384800"/>
          </a:xfrm>
          <a:prstGeom prst="rect">
            <a:avLst/>
          </a:prstGeom>
        </p:spPr>
      </p:pic>
    </p:spTree>
    <p:extLst>
      <p:ext uri="{BB962C8B-B14F-4D97-AF65-F5344CB8AC3E}">
        <p14:creationId xmlns:p14="http://schemas.microsoft.com/office/powerpoint/2010/main" val="561810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3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153B7B-C812-1D03-C00F-5692C47A6E4F}"/>
              </a:ext>
            </a:extLst>
          </p:cNvPr>
          <p:cNvSpPr/>
          <p:nvPr/>
        </p:nvSpPr>
        <p:spPr>
          <a:xfrm>
            <a:off x="0" y="0"/>
            <a:ext cx="12192000" cy="6858000"/>
          </a:xfrm>
          <a:prstGeom prst="rect">
            <a:avLst/>
          </a:prstGeom>
          <a:gradFill flip="none" rotWithShape="1">
            <a:gsLst>
              <a:gs pos="100000">
                <a:schemeClr val="tx1"/>
              </a:gs>
              <a:gs pos="55000">
                <a:srgbClr val="F0A13C">
                  <a:shade val="67500"/>
                  <a:satMod val="115000"/>
                </a:srgbClr>
              </a:gs>
            </a:gsLst>
            <a:path path="circle">
              <a:fillToRect l="50000" t="50000" r="50000" b="50000"/>
            </a:path>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hugging on a hill&#10;&#10;Description automatically generated">
            <a:extLst>
              <a:ext uri="{FF2B5EF4-FFF2-40B4-BE49-F238E27FC236}">
                <a16:creationId xmlns:a16="http://schemas.microsoft.com/office/drawing/2014/main" id="{D4CDB83F-6AEE-CBBB-74B5-9748F310128D}"/>
              </a:ext>
            </a:extLst>
          </p:cNvPr>
          <p:cNvPicPr>
            <a:picLocks noChangeAspect="1"/>
          </p:cNvPicPr>
          <p:nvPr/>
        </p:nvPicPr>
        <p:blipFill rotWithShape="1">
          <a:blip r:embed="rId3">
            <a:alphaModFix amt="70000"/>
          </a:blip>
          <a:srcRect l="15900" t="17658" b="11383"/>
          <a:stretch/>
        </p:blipFill>
        <p:spPr>
          <a:xfrm>
            <a:off x="4119" y="0"/>
            <a:ext cx="12192000" cy="6858000"/>
          </a:xfrm>
          <a:prstGeom prst="rect">
            <a:avLst/>
          </a:prstGeom>
        </p:spPr>
      </p:pic>
      <p:pic>
        <p:nvPicPr>
          <p:cNvPr id="9" name="Picture 8">
            <a:extLst>
              <a:ext uri="{FF2B5EF4-FFF2-40B4-BE49-F238E27FC236}">
                <a16:creationId xmlns:a16="http://schemas.microsoft.com/office/drawing/2014/main" id="{66B59533-D9AF-624C-7107-C469089AA0D1}"/>
              </a:ext>
            </a:extLst>
          </p:cNvPr>
          <p:cNvPicPr>
            <a:picLocks noChangeAspect="1"/>
          </p:cNvPicPr>
          <p:nvPr/>
        </p:nvPicPr>
        <p:blipFill rotWithShape="1">
          <a:blip r:embed="rId4">
            <a:alphaModFix/>
          </a:blip>
          <a:srcRect l="63366"/>
          <a:stretch/>
        </p:blipFill>
        <p:spPr>
          <a:xfrm>
            <a:off x="147094" y="290563"/>
            <a:ext cx="1794890" cy="539200"/>
          </a:xfrm>
          <a:prstGeom prst="rect">
            <a:avLst/>
          </a:prstGeom>
        </p:spPr>
      </p:pic>
      <p:sp>
        <p:nvSpPr>
          <p:cNvPr id="6" name="Rectangle 5">
            <a:extLst>
              <a:ext uri="{FF2B5EF4-FFF2-40B4-BE49-F238E27FC236}">
                <a16:creationId xmlns:a16="http://schemas.microsoft.com/office/drawing/2014/main" id="{1513A0AC-872A-CA5D-49D5-E7C3307DF328}"/>
              </a:ext>
            </a:extLst>
          </p:cNvPr>
          <p:cNvSpPr/>
          <p:nvPr/>
        </p:nvSpPr>
        <p:spPr>
          <a:xfrm>
            <a:off x="147094" y="-5500593"/>
            <a:ext cx="5243513" cy="5355312"/>
          </a:xfrm>
          <a:prstGeom prst="rect">
            <a:avLst/>
          </a:prstGeom>
          <a:solidFill>
            <a:srgbClr val="E8E8E8">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802E19-7E7B-B5DA-6A3E-E79567A40BAB}"/>
              </a:ext>
            </a:extLst>
          </p:cNvPr>
          <p:cNvSpPr txBox="1"/>
          <p:nvPr/>
        </p:nvSpPr>
        <p:spPr>
          <a:xfrm>
            <a:off x="12334975" y="560163"/>
            <a:ext cx="4476750" cy="4801314"/>
          </a:xfrm>
          <a:prstGeom prst="rect">
            <a:avLst/>
          </a:prstGeom>
          <a:solidFill>
            <a:srgbClr val="FFFFFF">
              <a:alpha val="87059"/>
            </a:srgbClr>
          </a:solidFill>
        </p:spPr>
        <p:txBody>
          <a:bodyPr wrap="square">
            <a:spAutoFit/>
          </a:bodyPr>
          <a:lstStyle/>
          <a:p>
            <a:r>
              <a:rPr lang="en-US" b="0" i="0" dirty="0">
                <a:solidFill>
                  <a:srgbClr val="111A0B"/>
                </a:solidFill>
                <a:effectLst/>
                <a:latin typeface="Montserrat" pitchFamily="2" charset="77"/>
              </a:rPr>
              <a:t>Our </a:t>
            </a:r>
            <a:r>
              <a:rPr lang="en-US" b="1" i="1" dirty="0">
                <a:solidFill>
                  <a:srgbClr val="111A0B"/>
                </a:solidFill>
                <a:effectLst/>
                <a:latin typeface="Montserrat" pitchFamily="2" charset="77"/>
              </a:rPr>
              <a:t>Wellness Mapping Steps</a:t>
            </a:r>
            <a:r>
              <a:rPr lang="en-US" b="1" i="0" dirty="0">
                <a:solidFill>
                  <a:srgbClr val="111A0B"/>
                </a:solidFill>
                <a:effectLst/>
                <a:latin typeface="Montserrat" pitchFamily="2" charset="77"/>
              </a:rPr>
              <a:t> </a:t>
            </a:r>
            <a:r>
              <a:rPr lang="en-US" b="0" i="0" dirty="0">
                <a:solidFill>
                  <a:srgbClr val="111A0B"/>
                </a:solidFill>
                <a:effectLst/>
                <a:latin typeface="Montserrat" pitchFamily="2" charset="77"/>
              </a:rPr>
              <a:t>are designed to alleviate mental health resources' strain by using pre-existing resources more efficiently. </a:t>
            </a:r>
          </a:p>
          <a:p>
            <a:endParaRPr lang="en-US" dirty="0">
              <a:solidFill>
                <a:srgbClr val="111A0B"/>
              </a:solidFill>
              <a:latin typeface="Montserrat" pitchFamily="2" charset="77"/>
            </a:endParaRPr>
          </a:p>
          <a:p>
            <a:r>
              <a:rPr lang="en-US" b="0" i="0" dirty="0">
                <a:solidFill>
                  <a:srgbClr val="111A0B"/>
                </a:solidFill>
                <a:effectLst/>
                <a:latin typeface="Montserrat" pitchFamily="2" charset="77"/>
              </a:rPr>
              <a:t>By offering lower-intensity interventions as a first step, we can reduce the demand for more intensive services, allowing mental health professionals to focus their efforts on those who need them most. </a:t>
            </a:r>
          </a:p>
          <a:p>
            <a:endParaRPr lang="en-US" dirty="0">
              <a:solidFill>
                <a:srgbClr val="111A0B"/>
              </a:solidFill>
              <a:latin typeface="Montserrat" pitchFamily="2" charset="77"/>
            </a:endParaRPr>
          </a:p>
          <a:p>
            <a:r>
              <a:rPr lang="en-US" b="0" i="0" dirty="0">
                <a:solidFill>
                  <a:srgbClr val="111A0B"/>
                </a:solidFill>
                <a:effectLst/>
                <a:latin typeface="Montserrat" pitchFamily="2" charset="77"/>
              </a:rPr>
              <a:t>This approach ensures that every resource is utilized effectively, instilling confidence in the model's effectiveness.</a:t>
            </a:r>
            <a:endParaRPr lang="en-US" dirty="0"/>
          </a:p>
        </p:txBody>
      </p:sp>
      <p:pic>
        <p:nvPicPr>
          <p:cNvPr id="11" name="Picture 10">
            <a:extLst>
              <a:ext uri="{FF2B5EF4-FFF2-40B4-BE49-F238E27FC236}">
                <a16:creationId xmlns:a16="http://schemas.microsoft.com/office/drawing/2014/main" id="{5EF76006-54D8-606E-C649-9B92EC08292F}"/>
              </a:ext>
            </a:extLst>
          </p:cNvPr>
          <p:cNvPicPr>
            <a:picLocks noChangeAspect="1"/>
          </p:cNvPicPr>
          <p:nvPr/>
        </p:nvPicPr>
        <p:blipFill>
          <a:blip r:embed="rId5"/>
          <a:stretch>
            <a:fillRect/>
          </a:stretch>
        </p:blipFill>
        <p:spPr>
          <a:xfrm>
            <a:off x="7653981" y="996950"/>
            <a:ext cx="4533900" cy="4864100"/>
          </a:xfrm>
          <a:prstGeom prst="rect">
            <a:avLst/>
          </a:prstGeom>
        </p:spPr>
      </p:pic>
      <p:pic>
        <p:nvPicPr>
          <p:cNvPr id="15" name="Picture 14" descr="Long shot of a road with trees&#10;&#10;Description automatically generated">
            <a:extLst>
              <a:ext uri="{FF2B5EF4-FFF2-40B4-BE49-F238E27FC236}">
                <a16:creationId xmlns:a16="http://schemas.microsoft.com/office/drawing/2014/main" id="{CFE682F7-7CCD-36C5-B2E0-7202CB0E2436}"/>
              </a:ext>
            </a:extLst>
          </p:cNvPr>
          <p:cNvPicPr>
            <a:picLocks noChangeAspect="1"/>
          </p:cNvPicPr>
          <p:nvPr/>
        </p:nvPicPr>
        <p:blipFill rotWithShape="1">
          <a:blip r:embed="rId6">
            <a:alphaModFix amt="5000"/>
          </a:blip>
          <a:srcRect b="6268"/>
          <a:stretch/>
        </p:blipFill>
        <p:spPr>
          <a:xfrm>
            <a:off x="-22868" y="-6856718"/>
            <a:ext cx="12191980" cy="6856718"/>
          </a:xfrm>
          <a:prstGeom prst="rect">
            <a:avLst/>
          </a:prstGeom>
        </p:spPr>
      </p:pic>
      <p:pic>
        <p:nvPicPr>
          <p:cNvPr id="16" name="Picture 15">
            <a:extLst>
              <a:ext uri="{FF2B5EF4-FFF2-40B4-BE49-F238E27FC236}">
                <a16:creationId xmlns:a16="http://schemas.microsoft.com/office/drawing/2014/main" id="{384B8599-5E58-FD61-13D7-FE0BA28B5B95}"/>
              </a:ext>
            </a:extLst>
          </p:cNvPr>
          <p:cNvPicPr>
            <a:picLocks noChangeAspect="1"/>
          </p:cNvPicPr>
          <p:nvPr/>
        </p:nvPicPr>
        <p:blipFill>
          <a:blip r:embed="rId7">
            <a:alphaModFix amt="5000"/>
          </a:blip>
          <a:stretch>
            <a:fillRect/>
          </a:stretch>
        </p:blipFill>
        <p:spPr>
          <a:xfrm>
            <a:off x="-72763" y="-6121400"/>
            <a:ext cx="5359400" cy="5384800"/>
          </a:xfrm>
          <a:prstGeom prst="rect">
            <a:avLst/>
          </a:prstGeom>
        </p:spPr>
      </p:pic>
    </p:spTree>
    <p:extLst>
      <p:ext uri="{BB962C8B-B14F-4D97-AF65-F5344CB8AC3E}">
        <p14:creationId xmlns:p14="http://schemas.microsoft.com/office/powerpoint/2010/main" val="4270704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998A19-7F94-5FC4-00A7-D6516B661DDC}"/>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kern="1200" dirty="0">
                <a:solidFill>
                  <a:srgbClr val="FFFFFF"/>
                </a:solidFill>
                <a:latin typeface="+mj-lt"/>
                <a:ea typeface="+mj-ea"/>
                <a:cs typeface="+mj-cs"/>
              </a:rPr>
              <a:t>PURPOSEFUL INTENTIONALITY</a:t>
            </a:r>
          </a:p>
        </p:txBody>
      </p:sp>
      <p:pic>
        <p:nvPicPr>
          <p:cNvPr id="9" name="Picture 8" descr="A black background with text and icons&#10;&#10;Description automatically generated">
            <a:extLst>
              <a:ext uri="{FF2B5EF4-FFF2-40B4-BE49-F238E27FC236}">
                <a16:creationId xmlns:a16="http://schemas.microsoft.com/office/drawing/2014/main" id="{EEE04B56-D326-95CD-2F4E-0FC6989A5471}"/>
              </a:ext>
            </a:extLst>
          </p:cNvPr>
          <p:cNvPicPr>
            <a:picLocks noChangeAspect="1"/>
          </p:cNvPicPr>
          <p:nvPr/>
        </p:nvPicPr>
        <p:blipFill>
          <a:blip r:embed="rId2"/>
          <a:stretch>
            <a:fillRect/>
          </a:stretch>
        </p:blipFill>
        <p:spPr>
          <a:xfrm>
            <a:off x="1569454" y="332195"/>
            <a:ext cx="9053091" cy="2919622"/>
          </a:xfrm>
          <a:prstGeom prst="rect">
            <a:avLst/>
          </a:prstGeom>
        </p:spPr>
      </p:pic>
      <p:sp>
        <p:nvSpPr>
          <p:cNvPr id="12" name="TextBox 11">
            <a:extLst>
              <a:ext uri="{FF2B5EF4-FFF2-40B4-BE49-F238E27FC236}">
                <a16:creationId xmlns:a16="http://schemas.microsoft.com/office/drawing/2014/main" id="{3A26212C-CB09-D47D-CE0C-CA2598D25325}"/>
              </a:ext>
            </a:extLst>
          </p:cNvPr>
          <p:cNvSpPr txBox="1"/>
          <p:nvPr/>
        </p:nvSpPr>
        <p:spPr>
          <a:xfrm>
            <a:off x="282944" y="3275106"/>
            <a:ext cx="11626102" cy="2031325"/>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Myriad Pro Light" panose="020B0403030403020204" pitchFamily="34" charset="0"/>
              </a:rPr>
              <a:t>Purposeful intentionality is putting forth efforts to be consciously aware and deliberate in one's actions and thoughts and discerning through decisions. </a:t>
            </a:r>
          </a:p>
          <a:p>
            <a:pPr rtl="0">
              <a:spcBef>
                <a:spcPts val="0"/>
              </a:spcBef>
              <a:spcAft>
                <a:spcPts val="0"/>
              </a:spcAft>
            </a:pPr>
            <a:endParaRPr lang="en-US" sz="1400" dirty="0">
              <a:solidFill>
                <a:srgbClr val="000000"/>
              </a:solidFill>
              <a:latin typeface="Myriad Pro Light" panose="020B0403030403020204" pitchFamily="34" charset="0"/>
            </a:endParaRPr>
          </a:p>
          <a:p>
            <a:r>
              <a:rPr lang="en-US" sz="1400" b="0" i="0" u="none" strike="noStrike" dirty="0">
                <a:solidFill>
                  <a:srgbClr val="000000"/>
                </a:solidFill>
                <a:effectLst/>
                <a:latin typeface="Myriad Pro Light" panose="020B0403030403020204" pitchFamily="34" charset="0"/>
              </a:rPr>
              <a:t>This concept is crucial for individuals to promote focus, clarity, and goal-directed behaviors. </a:t>
            </a:r>
            <a:r>
              <a:rPr lang="en-US" sz="1400" dirty="0">
                <a:solidFill>
                  <a:srgbClr val="000000"/>
                </a:solidFill>
                <a:latin typeface="Myriad Pro Light" panose="020B0403030403020204" pitchFamily="34" charset="0"/>
              </a:rPr>
              <a:t>It is </a:t>
            </a:r>
            <a:r>
              <a:rPr lang="en-US" sz="1400" b="0" i="0" u="none" strike="noStrike" dirty="0">
                <a:solidFill>
                  <a:srgbClr val="000000"/>
                </a:solidFill>
                <a:effectLst/>
                <a:latin typeface="Myriad Pro Light" panose="020B0403030403020204" pitchFamily="34" charset="0"/>
              </a:rPr>
              <a:t>a psychological tendency to derive meaning from experiences and possess a sense of goal-directedness that guides behaviors that help support overall wellness. </a:t>
            </a:r>
          </a:p>
          <a:p>
            <a:pPr rtl="0">
              <a:spcBef>
                <a:spcPts val="0"/>
              </a:spcBef>
              <a:spcAft>
                <a:spcPts val="0"/>
              </a:spcAft>
            </a:pPr>
            <a:endParaRPr lang="en-US" sz="1400" dirty="0">
              <a:solidFill>
                <a:srgbClr val="000000"/>
              </a:solidFill>
              <a:latin typeface="Myriad Pro Light" panose="020B0403030403020204" pitchFamily="34" charset="0"/>
            </a:endParaRPr>
          </a:p>
          <a:p>
            <a:r>
              <a:rPr lang="en-US" sz="1400" b="0" i="0" u="none" strike="noStrike" dirty="0">
                <a:solidFill>
                  <a:srgbClr val="000000"/>
                </a:solidFill>
                <a:effectLst/>
                <a:latin typeface="Myriad Pro Light" panose="020B0403030403020204" pitchFamily="34" charset="0"/>
              </a:rPr>
              <a:t>This intentional approach allows individuals to be more present, focused, and purpose-driven, leading to enhanced cognitive performance, personal growth, and overall well-being. </a:t>
            </a:r>
            <a:r>
              <a:rPr lang="en-US" sz="1400" dirty="0">
                <a:solidFill>
                  <a:srgbClr val="000000"/>
                </a:solidFill>
                <a:latin typeface="Myriad Pro Light" panose="020B0403030403020204" pitchFamily="34" charset="0"/>
              </a:rPr>
              <a:t>Let’s examine the steps you can take to achieve Purposeful Intention.</a:t>
            </a:r>
            <a:endParaRPr lang="en-US" sz="1400" b="0" dirty="0">
              <a:effectLst/>
              <a:latin typeface="Myriad Pro Light" panose="020B0403030403020204" pitchFamily="34" charset="0"/>
            </a:endParaRPr>
          </a:p>
          <a:p>
            <a:br>
              <a:rPr lang="en-US" sz="1400" dirty="0">
                <a:latin typeface="Myriad Pro Light" panose="020B0403030403020204" pitchFamily="34" charset="0"/>
              </a:rPr>
            </a:br>
            <a:endParaRPr lang="en-US" sz="1400" dirty="0">
              <a:latin typeface="Myriad Pro Light" panose="020B0403030403020204" pitchFamily="34" charset="0"/>
            </a:endParaRPr>
          </a:p>
        </p:txBody>
      </p:sp>
      <p:pic>
        <p:nvPicPr>
          <p:cNvPr id="13" name="Picture 12">
            <a:extLst>
              <a:ext uri="{FF2B5EF4-FFF2-40B4-BE49-F238E27FC236}">
                <a16:creationId xmlns:a16="http://schemas.microsoft.com/office/drawing/2014/main" id="{9A304A79-0183-F392-1C00-2B4222D2F448}"/>
              </a:ext>
            </a:extLst>
          </p:cNvPr>
          <p:cNvPicPr>
            <a:picLocks noChangeAspect="1"/>
          </p:cNvPicPr>
          <p:nvPr/>
        </p:nvPicPr>
        <p:blipFill rotWithShape="1">
          <a:blip r:embed="rId3">
            <a:alphaModFix/>
          </a:blip>
          <a:srcRect l="63366"/>
          <a:stretch/>
        </p:blipFill>
        <p:spPr>
          <a:xfrm>
            <a:off x="9256200" y="5808115"/>
            <a:ext cx="1794890" cy="539200"/>
          </a:xfrm>
          <a:prstGeom prst="rect">
            <a:avLst/>
          </a:prstGeom>
        </p:spPr>
      </p:pic>
      <p:sp>
        <p:nvSpPr>
          <p:cNvPr id="16" name="TextBox 15">
            <a:extLst>
              <a:ext uri="{FF2B5EF4-FFF2-40B4-BE49-F238E27FC236}">
                <a16:creationId xmlns:a16="http://schemas.microsoft.com/office/drawing/2014/main" id="{19910E3D-2436-38F8-6C1C-1FC475B386C0}"/>
              </a:ext>
            </a:extLst>
          </p:cNvPr>
          <p:cNvSpPr txBox="1"/>
          <p:nvPr/>
        </p:nvSpPr>
        <p:spPr>
          <a:xfrm>
            <a:off x="3120328" y="4884785"/>
            <a:ext cx="9082916" cy="923330"/>
          </a:xfrm>
          <a:prstGeom prst="rect">
            <a:avLst/>
          </a:prstGeom>
          <a:noFill/>
        </p:spPr>
        <p:txBody>
          <a:bodyPr wrap="square">
            <a:spAutoFit/>
          </a:bodyPr>
          <a:lstStyle/>
          <a:p>
            <a:pPr algn="r" rtl="0">
              <a:spcBef>
                <a:spcPts val="0"/>
              </a:spcBef>
              <a:spcAft>
                <a:spcPts val="0"/>
              </a:spcAft>
            </a:pPr>
            <a:r>
              <a:rPr lang="en-US" u="none" strike="noStrike" dirty="0">
                <a:solidFill>
                  <a:srgbClr val="64C6C5"/>
                </a:solidFill>
                <a:effectLst/>
                <a:latin typeface="Myriad Pro Cond" panose="020B0506030403020204" pitchFamily="34" charset="0"/>
              </a:rPr>
              <a:t>**Life isn’t always this easy. If you need additional support or help, contact us for further assistance.</a:t>
            </a:r>
            <a:endParaRPr lang="en-US" dirty="0">
              <a:solidFill>
                <a:srgbClr val="64C6C5"/>
              </a:solidFill>
              <a:effectLst/>
              <a:latin typeface="Myriad Pro Cond" panose="020B0506030403020204" pitchFamily="34" charset="0"/>
            </a:endParaRPr>
          </a:p>
          <a:p>
            <a:pPr algn="r"/>
            <a:br>
              <a:rPr lang="en-US" dirty="0">
                <a:solidFill>
                  <a:schemeClr val="accent4"/>
                </a:solidFill>
                <a:latin typeface="Myriad Pro Cond" panose="020B0506030403020204" pitchFamily="34" charset="0"/>
              </a:rPr>
            </a:br>
            <a:endParaRPr lang="en-US" dirty="0">
              <a:solidFill>
                <a:schemeClr val="accent4"/>
              </a:solidFill>
              <a:latin typeface="Myriad Pro Cond" panose="020B0506030403020204" pitchFamily="34" charset="0"/>
            </a:endParaRPr>
          </a:p>
        </p:txBody>
      </p:sp>
      <p:pic>
        <p:nvPicPr>
          <p:cNvPr id="22" name="Picture 21" descr="A group of people hugging on a hill&#10;&#10;Description automatically generated">
            <a:extLst>
              <a:ext uri="{FF2B5EF4-FFF2-40B4-BE49-F238E27FC236}">
                <a16:creationId xmlns:a16="http://schemas.microsoft.com/office/drawing/2014/main" id="{5854DCD0-F3F1-D13A-556B-87EC325E57A8}"/>
              </a:ext>
            </a:extLst>
          </p:cNvPr>
          <p:cNvPicPr>
            <a:picLocks noChangeAspect="1"/>
          </p:cNvPicPr>
          <p:nvPr/>
        </p:nvPicPr>
        <p:blipFill rotWithShape="1">
          <a:blip r:embed="rId4">
            <a:alphaModFix amt="5000"/>
          </a:blip>
          <a:srcRect l="15900" t="17658" b="11383"/>
          <a:stretch/>
        </p:blipFill>
        <p:spPr>
          <a:xfrm>
            <a:off x="-6" y="6881289"/>
            <a:ext cx="12192000" cy="6858000"/>
          </a:xfrm>
          <a:prstGeom prst="rect">
            <a:avLst/>
          </a:prstGeom>
        </p:spPr>
      </p:pic>
      <p:pic>
        <p:nvPicPr>
          <p:cNvPr id="23" name="Picture 22">
            <a:extLst>
              <a:ext uri="{FF2B5EF4-FFF2-40B4-BE49-F238E27FC236}">
                <a16:creationId xmlns:a16="http://schemas.microsoft.com/office/drawing/2014/main" id="{33FA3355-8823-1940-1986-32C1ECCF53E2}"/>
              </a:ext>
            </a:extLst>
          </p:cNvPr>
          <p:cNvPicPr>
            <a:picLocks noChangeAspect="1"/>
          </p:cNvPicPr>
          <p:nvPr/>
        </p:nvPicPr>
        <p:blipFill>
          <a:blip r:embed="rId5">
            <a:alphaModFix amt="5000"/>
          </a:blip>
          <a:stretch>
            <a:fillRect/>
          </a:stretch>
        </p:blipFill>
        <p:spPr>
          <a:xfrm>
            <a:off x="7649856" y="7878239"/>
            <a:ext cx="4533900" cy="4864100"/>
          </a:xfrm>
          <a:prstGeom prst="rect">
            <a:avLst/>
          </a:prstGeom>
        </p:spPr>
      </p:pic>
    </p:spTree>
    <p:extLst>
      <p:ext uri="{BB962C8B-B14F-4D97-AF65-F5344CB8AC3E}">
        <p14:creationId xmlns:p14="http://schemas.microsoft.com/office/powerpoint/2010/main" val="104197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background with text and images&#10;&#10;Description automatically generated with medium confidence">
            <a:extLst>
              <a:ext uri="{FF2B5EF4-FFF2-40B4-BE49-F238E27FC236}">
                <a16:creationId xmlns:a16="http://schemas.microsoft.com/office/drawing/2014/main" id="{F51CB2F6-DAE3-21CD-019F-C0E8C11300B3}"/>
              </a:ext>
            </a:extLst>
          </p:cNvPr>
          <p:cNvPicPr>
            <a:picLocks noChangeAspect="1"/>
          </p:cNvPicPr>
          <p:nvPr/>
        </p:nvPicPr>
        <p:blipFill rotWithShape="1">
          <a:blip r:embed="rId2"/>
          <a:srcRect r="992"/>
          <a:stretch/>
        </p:blipFill>
        <p:spPr>
          <a:xfrm>
            <a:off x="0" y="1876695"/>
            <a:ext cx="12192000" cy="3104609"/>
          </a:xfrm>
          <a:prstGeom prst="rect">
            <a:avLst/>
          </a:prstGeom>
        </p:spPr>
      </p:pic>
      <p:pic>
        <p:nvPicPr>
          <p:cNvPr id="5" name="Picture 4" descr="A blue and green text on a black background&#10;&#10;Description automatically generated">
            <a:extLst>
              <a:ext uri="{FF2B5EF4-FFF2-40B4-BE49-F238E27FC236}">
                <a16:creationId xmlns:a16="http://schemas.microsoft.com/office/drawing/2014/main" id="{3B44F93E-9D7B-19E2-A931-A40427B55666}"/>
              </a:ext>
            </a:extLst>
          </p:cNvPr>
          <p:cNvPicPr>
            <a:picLocks noChangeAspect="1"/>
          </p:cNvPicPr>
          <p:nvPr/>
        </p:nvPicPr>
        <p:blipFill>
          <a:blip r:embed="rId3"/>
          <a:stretch>
            <a:fillRect/>
          </a:stretch>
        </p:blipFill>
        <p:spPr>
          <a:xfrm>
            <a:off x="255197" y="421948"/>
            <a:ext cx="3627123" cy="1005922"/>
          </a:xfrm>
          <a:prstGeom prst="rect">
            <a:avLst/>
          </a:prstGeom>
        </p:spPr>
      </p:pic>
      <p:sp>
        <p:nvSpPr>
          <p:cNvPr id="6" name="TextBox 5">
            <a:hlinkClick r:id="rId4"/>
            <a:extLst>
              <a:ext uri="{FF2B5EF4-FFF2-40B4-BE49-F238E27FC236}">
                <a16:creationId xmlns:a16="http://schemas.microsoft.com/office/drawing/2014/main" id="{7C505400-CC8B-E690-397B-7E63A555799C}"/>
              </a:ext>
            </a:extLst>
          </p:cNvPr>
          <p:cNvSpPr txBox="1"/>
          <p:nvPr/>
        </p:nvSpPr>
        <p:spPr>
          <a:xfrm>
            <a:off x="516172" y="5575099"/>
            <a:ext cx="5071374" cy="578882"/>
          </a:xfrm>
          <a:prstGeom prst="roundRect">
            <a:avLst/>
          </a:prstGeom>
          <a:solidFill>
            <a:srgbClr val="FFFFFF"/>
          </a:solidFill>
          <a:ln w="28575">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800" dirty="0">
                <a:latin typeface="Myriad Pro Light" panose="020B0403030403020204" pitchFamily="34" charset="0"/>
              </a:rPr>
              <a:t>Take the Basic Wellness Screen</a:t>
            </a:r>
          </a:p>
        </p:txBody>
      </p:sp>
      <p:sp>
        <p:nvSpPr>
          <p:cNvPr id="8" name="TextBox 7">
            <a:extLst>
              <a:ext uri="{FF2B5EF4-FFF2-40B4-BE49-F238E27FC236}">
                <a16:creationId xmlns:a16="http://schemas.microsoft.com/office/drawing/2014/main" id="{20819450-EF73-0B4E-47E0-8498AD84984B}"/>
              </a:ext>
            </a:extLst>
          </p:cNvPr>
          <p:cNvSpPr txBox="1"/>
          <p:nvPr/>
        </p:nvSpPr>
        <p:spPr>
          <a:xfrm>
            <a:off x="4120845" y="249989"/>
            <a:ext cx="7815958" cy="1384995"/>
          </a:xfrm>
          <a:prstGeom prst="rect">
            <a:avLst/>
          </a:prstGeom>
          <a:noFill/>
        </p:spPr>
        <p:txBody>
          <a:bodyPr wrap="square">
            <a:spAutoFit/>
          </a:bodyPr>
          <a:lstStyle/>
          <a:p>
            <a:r>
              <a:rPr lang="en-US" sz="1400" b="0" i="0" dirty="0">
                <a:solidFill>
                  <a:srgbClr val="111A0B"/>
                </a:solidFill>
                <a:effectLst/>
                <a:latin typeface="Montserrat" pitchFamily="2" charset="77"/>
              </a:rPr>
              <a:t>A basic wellness screen can help you identify potential health concerns and points of improvement and recognize the good points you already possess. It's a proactive way to ensure that you're taking care of your overall well-being, which is especially important during the demanding and stressful college years. Below is your free and confidential tool to enhance and improve your own well-being through self-awareness and tailored feedback</a:t>
            </a:r>
            <a:endParaRPr lang="en-US" sz="1400" dirty="0"/>
          </a:p>
        </p:txBody>
      </p:sp>
      <p:sp>
        <p:nvSpPr>
          <p:cNvPr id="2" name="TextBox 1">
            <a:extLst>
              <a:ext uri="{FF2B5EF4-FFF2-40B4-BE49-F238E27FC236}">
                <a16:creationId xmlns:a16="http://schemas.microsoft.com/office/drawing/2014/main" id="{002AADDF-4933-83E3-F2D9-4BD5EC475EBA}"/>
              </a:ext>
            </a:extLst>
          </p:cNvPr>
          <p:cNvSpPr txBox="1"/>
          <p:nvPr/>
        </p:nvSpPr>
        <p:spPr>
          <a:xfrm>
            <a:off x="6282293" y="5575099"/>
            <a:ext cx="5071374" cy="578882"/>
          </a:xfrm>
          <a:prstGeom prst="roundRect">
            <a:avLst/>
          </a:prstGeom>
          <a:solidFill>
            <a:srgbClr val="FFFFFF"/>
          </a:solidFill>
          <a:ln w="28575">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800" dirty="0">
                <a:latin typeface="Myriad Pro Light" panose="020B0403030403020204" pitchFamily="34" charset="0"/>
              </a:rPr>
              <a:t>Or, keep exploring.</a:t>
            </a:r>
          </a:p>
        </p:txBody>
      </p:sp>
      <p:sp>
        <p:nvSpPr>
          <p:cNvPr id="4" name="TextBox 3">
            <a:extLst>
              <a:ext uri="{FF2B5EF4-FFF2-40B4-BE49-F238E27FC236}">
                <a16:creationId xmlns:a16="http://schemas.microsoft.com/office/drawing/2014/main" id="{77D73863-CD72-BCAB-6139-C52C9EB9D136}"/>
              </a:ext>
            </a:extLst>
          </p:cNvPr>
          <p:cNvSpPr txBox="1"/>
          <p:nvPr/>
        </p:nvSpPr>
        <p:spPr>
          <a:xfrm>
            <a:off x="3727538" y="6423345"/>
            <a:ext cx="4736923" cy="369332"/>
          </a:xfrm>
          <a:prstGeom prst="rect">
            <a:avLst/>
          </a:prstGeom>
          <a:noFill/>
          <a:scene3d>
            <a:camera prst="orthographicFront">
              <a:rot lat="0" lon="600000" rev="0"/>
            </a:camera>
            <a:lightRig rig="threePt" dir="t"/>
          </a:scene3d>
        </p:spPr>
        <p:txBody>
          <a:bodyPr wrap="square">
            <a:spAutoFit/>
          </a:bodyPr>
          <a:lstStyle/>
          <a:p>
            <a:pPr algn="ctr"/>
            <a:r>
              <a:rPr lang="en-US" i="1" dirty="0">
                <a:solidFill>
                  <a:schemeClr val="accent1"/>
                </a:solidFill>
                <a:latin typeface="Montserrat" pitchFamily="2" charset="77"/>
              </a:rPr>
              <a:t>Click on an option to learn more.</a:t>
            </a:r>
            <a:endParaRPr lang="en-US" dirty="0">
              <a:solidFill>
                <a:schemeClr val="accent1"/>
              </a:solidFill>
            </a:endParaRPr>
          </a:p>
        </p:txBody>
      </p:sp>
    </p:spTree>
    <p:extLst>
      <p:ext uri="{BB962C8B-B14F-4D97-AF65-F5344CB8AC3E}">
        <p14:creationId xmlns:p14="http://schemas.microsoft.com/office/powerpoint/2010/main" val="396053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4334</TotalTime>
  <Words>1673</Words>
  <Application>Microsoft Macintosh PowerPoint</Application>
  <PresentationFormat>Widescreen</PresentationFormat>
  <Paragraphs>126</Paragraphs>
  <Slides>20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Baguet Script</vt:lpstr>
      <vt:lpstr>Montserrat</vt:lpstr>
      <vt:lpstr>Myriad Pro Cond</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Johnathan M. Sumpter</dc:creator>
  <cp:lastModifiedBy>Johnathan Sumpter</cp:lastModifiedBy>
  <cp:revision>71</cp:revision>
  <dcterms:created xsi:type="dcterms:W3CDTF">2024-06-05T19:15:20Z</dcterms:created>
  <dcterms:modified xsi:type="dcterms:W3CDTF">2024-07-11T16:06:40Z</dcterms:modified>
</cp:coreProperties>
</file>